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pptx" ContentType="application/vnd.openxmlformats-officedocument.presentationml.presentation"/>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1"/>
  </p:sldMasterIdLst>
  <p:notesMasterIdLst>
    <p:notesMasterId r:id="rId59"/>
  </p:notesMasterIdLst>
  <p:sldIdLst>
    <p:sldId id="256" r:id="rId2"/>
    <p:sldId id="293" r:id="rId3"/>
    <p:sldId id="321" r:id="rId4"/>
    <p:sldId id="294" r:id="rId5"/>
    <p:sldId id="295" r:id="rId6"/>
    <p:sldId id="258" r:id="rId7"/>
    <p:sldId id="259" r:id="rId8"/>
    <p:sldId id="296" r:id="rId9"/>
    <p:sldId id="261" r:id="rId10"/>
    <p:sldId id="307" r:id="rId11"/>
    <p:sldId id="263" r:id="rId12"/>
    <p:sldId id="297" r:id="rId13"/>
    <p:sldId id="288" r:id="rId14"/>
    <p:sldId id="289" r:id="rId15"/>
    <p:sldId id="285" r:id="rId16"/>
    <p:sldId id="322" r:id="rId17"/>
    <p:sldId id="287" r:id="rId18"/>
    <p:sldId id="262" r:id="rId19"/>
    <p:sldId id="323" r:id="rId20"/>
    <p:sldId id="265" r:id="rId21"/>
    <p:sldId id="324" r:id="rId22"/>
    <p:sldId id="266" r:id="rId23"/>
    <p:sldId id="267" r:id="rId24"/>
    <p:sldId id="264" r:id="rId25"/>
    <p:sldId id="298" r:id="rId26"/>
    <p:sldId id="276" r:id="rId27"/>
    <p:sldId id="275" r:id="rId28"/>
    <p:sldId id="299" r:id="rId29"/>
    <p:sldId id="277" r:id="rId30"/>
    <p:sldId id="300" r:id="rId31"/>
    <p:sldId id="278" r:id="rId32"/>
    <p:sldId id="301" r:id="rId33"/>
    <p:sldId id="284" r:id="rId34"/>
    <p:sldId id="302" r:id="rId35"/>
    <p:sldId id="279" r:id="rId36"/>
    <p:sldId id="303" r:id="rId37"/>
    <p:sldId id="280" r:id="rId38"/>
    <p:sldId id="318" r:id="rId39"/>
    <p:sldId id="304" r:id="rId40"/>
    <p:sldId id="281" r:id="rId41"/>
    <p:sldId id="305" r:id="rId42"/>
    <p:sldId id="268" r:id="rId43"/>
    <p:sldId id="306" r:id="rId44"/>
    <p:sldId id="290" r:id="rId45"/>
    <p:sldId id="291" r:id="rId46"/>
    <p:sldId id="269" r:id="rId47"/>
    <p:sldId id="308" r:id="rId48"/>
    <p:sldId id="270" r:id="rId49"/>
    <p:sldId id="319" r:id="rId50"/>
    <p:sldId id="271" r:id="rId51"/>
    <p:sldId id="273" r:id="rId52"/>
    <p:sldId id="274" r:id="rId53"/>
    <p:sldId id="309" r:id="rId54"/>
    <p:sldId id="310" r:id="rId55"/>
    <p:sldId id="316" r:id="rId56"/>
    <p:sldId id="317" r:id="rId57"/>
    <p:sldId id="320" r:id="rId58"/>
  </p:sldIdLst>
  <p:sldSz cx="9144000" cy="6858000" type="screen4x3"/>
  <p:notesSz cx="6858000" cy="9144000"/>
  <p:defaultTextStyle>
    <a:defPPr>
      <a:defRPr lang="en-US"/>
    </a:defPPr>
    <a:lvl1pPr algn="ctr" rtl="0" fontAlgn="base">
      <a:spcBef>
        <a:spcPct val="0"/>
      </a:spcBef>
      <a:spcAft>
        <a:spcPct val="0"/>
      </a:spcAft>
      <a:defRPr sz="4400" kern="1200">
        <a:solidFill>
          <a:schemeClr val="tx2"/>
        </a:solidFill>
        <a:effectLst>
          <a:outerShdw blurRad="38100" dist="38100" dir="2700000" algn="tl">
            <a:srgbClr val="000000">
              <a:alpha val="43137"/>
            </a:srgbClr>
          </a:outerShdw>
        </a:effectLst>
        <a:latin typeface="Arial" charset="0"/>
        <a:ea typeface="+mn-ea"/>
        <a:cs typeface="+mn-cs"/>
      </a:defRPr>
    </a:lvl1pPr>
    <a:lvl2pPr marL="457200" algn="ctr" rtl="0" fontAlgn="base">
      <a:spcBef>
        <a:spcPct val="0"/>
      </a:spcBef>
      <a:spcAft>
        <a:spcPct val="0"/>
      </a:spcAft>
      <a:defRPr sz="4400" kern="1200">
        <a:solidFill>
          <a:schemeClr val="tx2"/>
        </a:solidFill>
        <a:effectLst>
          <a:outerShdw blurRad="38100" dist="38100" dir="2700000" algn="tl">
            <a:srgbClr val="000000">
              <a:alpha val="43137"/>
            </a:srgbClr>
          </a:outerShdw>
        </a:effectLst>
        <a:latin typeface="Arial" charset="0"/>
        <a:ea typeface="+mn-ea"/>
        <a:cs typeface="+mn-cs"/>
      </a:defRPr>
    </a:lvl2pPr>
    <a:lvl3pPr marL="914400" algn="ctr" rtl="0" fontAlgn="base">
      <a:spcBef>
        <a:spcPct val="0"/>
      </a:spcBef>
      <a:spcAft>
        <a:spcPct val="0"/>
      </a:spcAft>
      <a:defRPr sz="4400" kern="1200">
        <a:solidFill>
          <a:schemeClr val="tx2"/>
        </a:solidFill>
        <a:effectLst>
          <a:outerShdw blurRad="38100" dist="38100" dir="2700000" algn="tl">
            <a:srgbClr val="000000">
              <a:alpha val="43137"/>
            </a:srgbClr>
          </a:outerShdw>
        </a:effectLst>
        <a:latin typeface="Arial" charset="0"/>
        <a:ea typeface="+mn-ea"/>
        <a:cs typeface="+mn-cs"/>
      </a:defRPr>
    </a:lvl3pPr>
    <a:lvl4pPr marL="1371600" algn="ctr" rtl="0" fontAlgn="base">
      <a:spcBef>
        <a:spcPct val="0"/>
      </a:spcBef>
      <a:spcAft>
        <a:spcPct val="0"/>
      </a:spcAft>
      <a:defRPr sz="4400" kern="1200">
        <a:solidFill>
          <a:schemeClr val="tx2"/>
        </a:solidFill>
        <a:effectLst>
          <a:outerShdw blurRad="38100" dist="38100" dir="2700000" algn="tl">
            <a:srgbClr val="000000">
              <a:alpha val="43137"/>
            </a:srgbClr>
          </a:outerShdw>
        </a:effectLst>
        <a:latin typeface="Arial" charset="0"/>
        <a:ea typeface="+mn-ea"/>
        <a:cs typeface="+mn-cs"/>
      </a:defRPr>
    </a:lvl4pPr>
    <a:lvl5pPr marL="1828800" algn="ctr" rtl="0" fontAlgn="base">
      <a:spcBef>
        <a:spcPct val="0"/>
      </a:spcBef>
      <a:spcAft>
        <a:spcPct val="0"/>
      </a:spcAft>
      <a:defRPr sz="4400" kern="1200">
        <a:solidFill>
          <a:schemeClr val="tx2"/>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4400" kern="1200">
        <a:solidFill>
          <a:schemeClr val="tx2"/>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4400" kern="1200">
        <a:solidFill>
          <a:schemeClr val="tx2"/>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4400" kern="1200">
        <a:solidFill>
          <a:schemeClr val="tx2"/>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4400" kern="1200">
        <a:solidFill>
          <a:schemeClr val="tx2"/>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129" d="100"/>
          <a:sy n="129" d="100"/>
        </p:scale>
        <p:origin x="-114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1"/>
                </a:solidFill>
                <a:effectLst/>
              </a:defRPr>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effectLst/>
              </a:defRPr>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effectLst/>
              </a:defRPr>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defRPr>
            </a:lvl1pPr>
          </a:lstStyle>
          <a:p>
            <a:fld id="{DB953422-EF96-4429-8A8A-EF3C83452691}" type="slidenum">
              <a:rPr lang="en-US"/>
              <a:pPr/>
              <a:t>‹#›</a:t>
            </a:fld>
            <a:endParaRPr lang="en-US"/>
          </a:p>
        </p:txBody>
      </p:sp>
    </p:spTree>
    <p:extLst>
      <p:ext uri="{BB962C8B-B14F-4D97-AF65-F5344CB8AC3E}">
        <p14:creationId xmlns:p14="http://schemas.microsoft.com/office/powerpoint/2010/main" val="315554309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A42878-FE5C-4832-9797-3502C6A7D63B}" type="slidenum">
              <a:rPr lang="en-US"/>
              <a:pPr/>
              <a:t>1</a:t>
            </a:fld>
            <a:endParaRPr 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D0205F-A0A6-4C8E-8018-3BBD93A26617}" type="slidenum">
              <a:rPr lang="en-US"/>
              <a:pPr/>
              <a:t>11</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154681-C583-44F7-A64B-9BC81EBA3A35}" type="slidenum">
              <a:rPr lang="en-US"/>
              <a:pPr/>
              <a:t>12</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994BE-576D-4293-B0C4-1122276C84A9}" type="slidenum">
              <a:rPr lang="en-US"/>
              <a:pPr/>
              <a:t>13</a:t>
            </a:fld>
            <a:endParaRPr lang="en-US"/>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12E61A-A224-47EF-BC32-1EECEA61446B}" type="slidenum">
              <a:rPr lang="en-US"/>
              <a:pPr/>
              <a:t>14</a:t>
            </a:fld>
            <a:endParaRPr lang="en-US"/>
          </a:p>
        </p:txBody>
      </p:sp>
      <p:sp>
        <p:nvSpPr>
          <p:cNvPr id="249858" name="Rectangle 2"/>
          <p:cNvSpPr>
            <a:spLocks noGrp="1" noRot="1" noChangeAspect="1" noChangeArrowheads="1" noTextEdit="1"/>
          </p:cNvSpPr>
          <p:nvPr>
            <p:ph type="sldImg"/>
          </p:nvPr>
        </p:nvSpPr>
        <p:spPr>
          <a:ln/>
        </p:spPr>
      </p:sp>
      <p:sp>
        <p:nvSpPr>
          <p:cNvPr id="24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8DE118-8B3C-45AA-891C-8279F77B0B54}" type="slidenum">
              <a:rPr lang="en-US"/>
              <a:pPr/>
              <a:t>15</a:t>
            </a:fld>
            <a:endParaRPr 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9BAA3B-61CA-449A-84DE-941532A6D9A3}" type="slidenum">
              <a:rPr lang="en-US"/>
              <a:pPr/>
              <a:t>17</a:t>
            </a:fld>
            <a:endParaRPr 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9B99E8-3056-4BBB-AA81-BA61A9F42423}" type="slidenum">
              <a:rPr lang="en-US"/>
              <a:pPr/>
              <a:t>18</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1D7B6D-EDA7-4CC6-91EF-C4DE71BA8ED1}" type="slidenum">
              <a:rPr lang="en-US"/>
              <a:pPr/>
              <a:t>20</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25E644-43E0-4A76-A9EE-4A578EC92820}" type="slidenum">
              <a:rPr lang="en-US"/>
              <a:pPr/>
              <a:t>22</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909A82-D5FD-48DC-8E35-EFAA01EEBFED}" type="slidenum">
              <a:rPr lang="en-US"/>
              <a:pPr/>
              <a:t>23</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FCFEA6-3414-4F56-9CC4-C66934D14E69}" type="slidenum">
              <a:rPr lang="en-US"/>
              <a:pPr/>
              <a:t>2</a:t>
            </a:fld>
            <a:endParaRPr 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EA7B75-5B45-4E97-B603-1F4676D85BDD}" type="slidenum">
              <a:rPr lang="en-US"/>
              <a:pPr/>
              <a:t>24</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E8EA87-093C-4957-82BC-3FB15D8F782C}" type="slidenum">
              <a:rPr lang="en-US"/>
              <a:pPr/>
              <a:t>25</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D72088-EF35-40B6-B296-B4DF3E3F0535}" type="slidenum">
              <a:rPr lang="en-US"/>
              <a:pPr/>
              <a:t>26</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4BA2C2-E8C9-4FC8-9D06-56AAB12E14B6}" type="slidenum">
              <a:rPr lang="en-US"/>
              <a:pPr/>
              <a:t>27</a:t>
            </a:fld>
            <a:endParaRPr lang="en-US"/>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BC27A-809B-4A44-B303-B536D3D6AF75}" type="slidenum">
              <a:rPr lang="en-US"/>
              <a:pPr/>
              <a:t>28</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C0370-6A29-4870-A31C-0AFFD9AB38EF}" type="slidenum">
              <a:rPr lang="en-US"/>
              <a:pPr/>
              <a:t>29</a:t>
            </a:fld>
            <a:endParaRPr lang="en-US"/>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194A8-9342-4429-B690-7A4F980C9A34}" type="slidenum">
              <a:rPr lang="en-US"/>
              <a:pPr/>
              <a:t>30</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C50BA6-0CDD-4198-AAEC-C1413A22ED63}" type="slidenum">
              <a:rPr lang="en-US"/>
              <a:pPr/>
              <a:t>31</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390151-28B9-4FB3-84EC-A706299910CB}" type="slidenum">
              <a:rPr lang="en-US"/>
              <a:pPr/>
              <a:t>32</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359302-EA0F-479B-B818-83F16AC85C8B}" type="slidenum">
              <a:rPr lang="en-US"/>
              <a:pPr/>
              <a:t>33</a:t>
            </a:fld>
            <a:endParaRPr lang="en-U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06E242-20E6-4B9F-9B14-C6072DA34FB5}" type="slidenum">
              <a:rPr lang="en-US"/>
              <a:pPr/>
              <a:t>4</a:t>
            </a:fld>
            <a:endParaRPr 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61131-FDE8-4D7E-91D7-452E72C5C233}" type="slidenum">
              <a:rPr lang="en-US"/>
              <a:pPr/>
              <a:t>34</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F066BB-1787-4D6F-9717-E338110A761A}" type="slidenum">
              <a:rPr lang="en-US"/>
              <a:pPr/>
              <a:t>35</a:t>
            </a:fld>
            <a:endParaRPr lang="en-US"/>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30A99B-E039-45C7-B5AB-48C0A48B411D}" type="slidenum">
              <a:rPr lang="en-US"/>
              <a:pPr/>
              <a:t>36</a:t>
            </a:fld>
            <a:endParaRPr 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0C80DC-40E1-425E-A5D4-BDAEA2EC28F8}" type="slidenum">
              <a:rPr lang="en-US"/>
              <a:pPr/>
              <a:t>37</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6FD69F-A188-4721-9B22-876CA2DE82E2}" type="slidenum">
              <a:rPr lang="en-US"/>
              <a:pPr/>
              <a:t>38</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AAE15C-9222-4A96-8721-1F5F091B8C74}" type="slidenum">
              <a:rPr lang="en-US"/>
              <a:pPr/>
              <a:t>39</a:t>
            </a:fld>
            <a:endParaRPr lang="en-US"/>
          </a:p>
        </p:txBody>
      </p:sp>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FA5CE-E236-4E3D-BC2F-3C0806D9AC02}" type="slidenum">
              <a:rPr lang="en-US"/>
              <a:pPr/>
              <a:t>40</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58CF26-9E05-49EC-B39A-0E21C8D42BE4}" type="slidenum">
              <a:rPr lang="en-US"/>
              <a:pPr/>
              <a:t>41</a:t>
            </a:fld>
            <a:endParaRPr lang="en-US"/>
          </a:p>
        </p:txBody>
      </p:sp>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5ECC82-D91A-40B7-B382-CDE97004268C}" type="slidenum">
              <a:rPr lang="en-US"/>
              <a:pPr/>
              <a:t>42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B0E12B-4414-4064-B814-409DB5D0E0F1}" type="slidenum">
              <a:rPr lang="en-US"/>
              <a:pPr/>
              <a:t>43</a:t>
            </a:fld>
            <a:endParaRPr lang="en-US"/>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CF0C6-8CEB-4F95-A961-D1CC41419398}" type="slidenum">
              <a:rPr lang="en-US"/>
              <a:pPr/>
              <a:t>5</a:t>
            </a:fld>
            <a:endParaRPr lang="en-US"/>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AE1CB-E3BA-48B4-B2B9-53B9D9E514FF}" type="slidenum">
              <a:rPr lang="en-US"/>
              <a:pPr/>
              <a:t>44</a:t>
            </a:fld>
            <a:endParaRPr lang="en-US"/>
          </a:p>
        </p:txBody>
      </p:sp>
      <p:sp>
        <p:nvSpPr>
          <p:cNvPr id="251906" name="Rectangle 2"/>
          <p:cNvSpPr>
            <a:spLocks noGrp="1" noRot="1" noChangeAspect="1" noChangeArrowheads="1" noTextEdit="1"/>
          </p:cNvSpPr>
          <p:nvPr>
            <p:ph type="sldImg"/>
          </p:nvPr>
        </p:nvSpPr>
        <p:spPr>
          <a:ln/>
        </p:spPr>
      </p:sp>
      <p:sp>
        <p:nvSpPr>
          <p:cNvPr id="251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385EE2-1CF3-4376-8587-D2C5745057EF}" type="slidenum">
              <a:rPr lang="en-US"/>
              <a:pPr/>
              <a:t>45</a:t>
            </a:fld>
            <a:endParaRPr 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46F250-94F1-4AEC-AED0-EC4A9993B651}" type="slidenum">
              <a:rPr lang="en-US"/>
              <a:pPr/>
              <a:t>46</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4C7A3C-3747-4569-818D-6F74E9DBEB79}" type="slidenum">
              <a:rPr lang="en-US"/>
              <a:pPr/>
              <a:t>47</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ECCD5C-0235-4194-9507-19CE66CDB768}" type="slidenum">
              <a:rPr lang="en-US"/>
              <a:pPr/>
              <a:t>48</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42DAE-1D58-46D4-AC73-BB483453833A}" type="slidenum">
              <a:rPr lang="en-US"/>
              <a:pPr/>
              <a:t>49</a:t>
            </a:fld>
            <a:endParaRPr lang="en-US"/>
          </a:p>
        </p:txBody>
      </p:sp>
      <p:sp>
        <p:nvSpPr>
          <p:cNvPr id="313346" name="Rectangle 2"/>
          <p:cNvSpPr>
            <a:spLocks noGrp="1" noRot="1" noChangeAspect="1" noChangeArrowheads="1" noTextEdit="1"/>
          </p:cNvSpPr>
          <p:nvPr>
            <p:ph type="sldImg"/>
          </p:nvPr>
        </p:nvSpPr>
        <p:spPr>
          <a:ln/>
        </p:spPr>
      </p:sp>
      <p:sp>
        <p:nvSpPr>
          <p:cNvPr id="313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70916C-B463-458E-B9F6-94C9857F01FB}" type="slidenum">
              <a:rPr lang="en-US"/>
              <a:pPr/>
              <a:t>50</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41597A-A28B-47B3-9A5A-936AE8396A48}" type="slidenum">
              <a:rPr lang="en-US"/>
              <a:pPr/>
              <a:t>51</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A1641C-51DB-4327-8CD7-9C884E5A09F7}" type="slidenum">
              <a:rPr lang="en-US"/>
              <a:pPr/>
              <a:t>52</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3F1CE-C13F-4718-B168-7FF6130CE138}" type="slidenum">
              <a:rPr lang="en-US"/>
              <a:pPr/>
              <a:t>53</a:t>
            </a:fld>
            <a:endParaRPr 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D7DD59-4678-48A9-8CC6-0EB56F97124F}" type="slidenum">
              <a:rPr lang="en-US"/>
              <a:pPr/>
              <a:t>6</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A302E1-50D3-488C-9FD7-04785960A2FD}" type="slidenum">
              <a:rPr lang="en-US"/>
              <a:pPr/>
              <a:t>54</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C3E96-E810-423D-9FB6-16AAB2B6BDE6}" type="slidenum">
              <a:rPr lang="en-US"/>
              <a:pPr/>
              <a:t>55</a:t>
            </a:fld>
            <a:endParaRPr lang="en-US"/>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3DD318-DDFB-47DD-96DE-F61D9D2473B9}" type="slidenum">
              <a:rPr lang="en-US"/>
              <a:pPr/>
              <a:t>56</a:t>
            </a:fld>
            <a:endParaRPr lang="en-US"/>
          </a:p>
        </p:txBody>
      </p:sp>
      <p:sp>
        <p:nvSpPr>
          <p:cNvPr id="309250" name="Rectangle 2"/>
          <p:cNvSpPr>
            <a:spLocks noGrp="1" noRot="1" noChangeAspect="1" noChangeArrowheads="1" noTextEdit="1"/>
          </p:cNvSpPr>
          <p:nvPr>
            <p:ph type="sldImg"/>
          </p:nvPr>
        </p:nvSpPr>
        <p:spPr>
          <a:ln/>
        </p:spPr>
      </p:sp>
      <p:sp>
        <p:nvSpPr>
          <p:cNvPr id="309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E36CD1-0EB1-4963-A1FD-EBF1FC1958F9}" type="slidenum">
              <a:rPr lang="en-US"/>
              <a:pPr/>
              <a:t>57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A44223-ED9E-43E4-B030-18148D738972}" type="slidenum">
              <a:rPr lang="en-US"/>
              <a:pPr/>
              <a:t>7</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76D88-9017-408A-93A1-8C5D29D88994}" type="slidenum">
              <a:rPr lang="en-US"/>
              <a:pPr/>
              <a:t>8</a:t>
            </a:fld>
            <a:endParaRPr lang="en-US"/>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34B778-9B72-4788-BFC8-22B9B613E735}" type="slidenum">
              <a:rPr lang="en-US"/>
              <a:pPr/>
              <a:t>9</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4D5D56-9614-4770-92A8-FA4006CD6BA1}" type="slidenum">
              <a:rPr lang="en-US"/>
              <a:pPr/>
              <a:t>10</a:t>
            </a:fld>
            <a:endParaRPr lang="en-U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37570" name="Group 2"/>
          <p:cNvGrpSpPr>
            <a:grpSpLocks/>
          </p:cNvGrpSpPr>
          <p:nvPr/>
        </p:nvGrpSpPr>
        <p:grpSpPr bwMode="auto">
          <a:xfrm>
            <a:off x="4716463" y="5345113"/>
            <a:ext cx="4427537" cy="1512887"/>
            <a:chOff x="2971" y="3367"/>
            <a:chExt cx="2789" cy="953"/>
          </a:xfrm>
        </p:grpSpPr>
        <p:sp>
          <p:nvSpPr>
            <p:cNvPr id="237571"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237572"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3"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4"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5"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6"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7"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8"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79"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0"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1"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2"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3"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4"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7585"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grpSp>
      <p:sp>
        <p:nvSpPr>
          <p:cNvPr id="237586"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237587"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37588" name="Rectangle 20"/>
          <p:cNvSpPr>
            <a:spLocks noGrp="1" noChangeArrowheads="1"/>
          </p:cNvSpPr>
          <p:nvPr>
            <p:ph type="dt" sz="quarter" idx="2"/>
          </p:nvPr>
        </p:nvSpPr>
        <p:spPr/>
        <p:txBody>
          <a:bodyPr/>
          <a:lstStyle>
            <a:lvl1pPr>
              <a:defRPr/>
            </a:lvl1pPr>
          </a:lstStyle>
          <a:p>
            <a:endParaRPr lang="en-US"/>
          </a:p>
        </p:txBody>
      </p:sp>
      <p:sp>
        <p:nvSpPr>
          <p:cNvPr id="237589" name="Rectangle 21"/>
          <p:cNvSpPr>
            <a:spLocks noGrp="1" noChangeArrowheads="1"/>
          </p:cNvSpPr>
          <p:nvPr>
            <p:ph type="ftr" sz="quarter" idx="3"/>
          </p:nvPr>
        </p:nvSpPr>
        <p:spPr/>
        <p:txBody>
          <a:bodyPr/>
          <a:lstStyle>
            <a:lvl1pPr>
              <a:defRPr/>
            </a:lvl1pPr>
          </a:lstStyle>
          <a:p>
            <a:endParaRPr lang="en-US"/>
          </a:p>
        </p:txBody>
      </p:sp>
      <p:sp>
        <p:nvSpPr>
          <p:cNvPr id="237590" name="Rectangle 22"/>
          <p:cNvSpPr>
            <a:spLocks noGrp="1" noChangeArrowheads="1"/>
          </p:cNvSpPr>
          <p:nvPr>
            <p:ph type="sldNum" sz="quarter" idx="4"/>
          </p:nvPr>
        </p:nvSpPr>
        <p:spPr/>
        <p:txBody>
          <a:bodyPr/>
          <a:lstStyle>
            <a:lvl1pPr>
              <a:defRPr/>
            </a:lvl1pPr>
          </a:lstStyle>
          <a:p>
            <a:fld id="{BB47E648-0562-424E-9D90-A0FC31CB2B2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4685A3-DB09-4001-A133-02E1A53FE1A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FC685D-F6EC-4C31-8664-1D9A80B6DB1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5BBE46-91B4-44B3-A6E2-252E192A257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B9A3A6-8016-44C2-8CC8-E3D824F6CC3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2494875-9A84-4087-9BBD-2B76BABB1F5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85F7616-0E5F-410E-BA66-4621FBA67E5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C589E66-395B-47D6-90C5-E6496DA5673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31FA0FA-E440-4833-AFD6-225CDC925F4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DD2CFE4-45CF-433F-820D-13C8E651A54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0AC2F37-3CB6-4413-A870-0DBF870AF38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6546" name="Group 2"/>
          <p:cNvGrpSpPr>
            <a:grpSpLocks/>
          </p:cNvGrpSpPr>
          <p:nvPr/>
        </p:nvGrpSpPr>
        <p:grpSpPr bwMode="auto">
          <a:xfrm>
            <a:off x="4716463" y="5345113"/>
            <a:ext cx="4427537" cy="1512887"/>
            <a:chOff x="2971" y="3367"/>
            <a:chExt cx="2789" cy="953"/>
          </a:xfrm>
        </p:grpSpPr>
        <p:sp>
          <p:nvSpPr>
            <p:cNvPr id="236547"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236548"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49"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0"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1"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2"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3"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4"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5"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6"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7"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8"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59"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60"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sp>
          <p:nvSpPr>
            <p:cNvPr id="236561"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endParaRPr lang="en-US"/>
            </a:p>
          </p:txBody>
        </p:sp>
      </p:grpSp>
      <p:sp>
        <p:nvSpPr>
          <p:cNvPr id="236562"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36563"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effectLst>
                  <a:outerShdw blurRad="38100" dist="38100" dir="2700000" algn="tl">
                    <a:srgbClr val="000000"/>
                  </a:outerShdw>
                </a:effectLst>
                <a:latin typeface="+mn-lt"/>
              </a:defRPr>
            </a:lvl1pPr>
          </a:lstStyle>
          <a:p>
            <a:endParaRPr lang="en-US"/>
          </a:p>
        </p:txBody>
      </p:sp>
      <p:sp>
        <p:nvSpPr>
          <p:cNvPr id="236564"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effectLst>
                  <a:outerShdw blurRad="38100" dist="38100" dir="2700000" algn="tl">
                    <a:srgbClr val="000000"/>
                  </a:outerShdw>
                </a:effectLst>
                <a:latin typeface="+mn-lt"/>
              </a:defRPr>
            </a:lvl1pPr>
          </a:lstStyle>
          <a:p>
            <a:endParaRPr lang="en-US"/>
          </a:p>
        </p:txBody>
      </p:sp>
      <p:sp>
        <p:nvSpPr>
          <p:cNvPr id="236565"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outerShdw blurRad="38100" dist="38100" dir="2700000" algn="tl">
                    <a:srgbClr val="000000"/>
                  </a:outerShdw>
                </a:effectLst>
                <a:latin typeface="+mn-lt"/>
              </a:defRPr>
            </a:lvl1pPr>
          </a:lstStyle>
          <a:p>
            <a:fld id="{C5F5179F-0F75-47C4-9820-4A707F695607}" type="slidenum">
              <a:rPr lang="en-US"/>
              <a:pPr/>
              <a:t>‹#›</a:t>
            </a:fld>
            <a:endParaRPr lang="en-US"/>
          </a:p>
        </p:txBody>
      </p:sp>
      <p:sp>
        <p:nvSpPr>
          <p:cNvPr id="236566"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package" Target="../embeddings/Microsoft_PowerPoint_Presentation1.pptx"/><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28600" y="2895600"/>
            <a:ext cx="8229600" cy="1143000"/>
          </a:xfrm>
        </p:spPr>
        <p:txBody>
          <a:bodyPr/>
          <a:lstStyle/>
          <a:p>
            <a:r>
              <a:rPr lang="en-US" sz="5400" dirty="0"/>
              <a:t>Sensory Integration in the Educational Environment</a:t>
            </a:r>
          </a:p>
        </p:txBody>
      </p:sp>
      <p:graphicFrame>
        <p:nvGraphicFramePr>
          <p:cNvPr id="2052" name="Object 4"/>
          <p:cNvGraphicFramePr>
            <a:graphicFrameLocks noChangeAspect="1"/>
          </p:cNvGraphicFramePr>
          <p:nvPr/>
        </p:nvGraphicFramePr>
        <p:xfrm>
          <a:off x="-180210" y="-134348"/>
          <a:ext cx="9324210" cy="6992348"/>
        </p:xfrm>
        <a:graphic>
          <a:graphicData uri="http://schemas.openxmlformats.org/presentationml/2006/ole">
            <mc:AlternateContent xmlns:mc="http://schemas.openxmlformats.org/markup-compatibility/2006">
              <mc:Choice xmlns:v="urn:schemas-microsoft-com:vml" Requires="v">
                <p:oleObj spid="_x0000_s2059" name="Presentation" r:id="rId4" imgW="4064000" imgH="3060700" progId="">
                  <p:embed/>
                </p:oleObj>
              </mc:Choice>
              <mc:Fallback>
                <p:oleObj name="Presentation" r:id="rId4" imgW="4064000" imgH="3060700" progId="">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210" y="-134348"/>
                        <a:ext cx="9324210" cy="699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p:txBody>
          <a:bodyPr/>
          <a:lstStyle/>
          <a:p>
            <a:r>
              <a:rPr lang="en-US"/>
              <a:t>Sensory Integration</a:t>
            </a:r>
          </a:p>
        </p:txBody>
      </p:sp>
      <p:sp>
        <p:nvSpPr>
          <p:cNvPr id="285699" name="Rectangle 3"/>
          <p:cNvSpPr>
            <a:spLocks noGrp="1" noChangeArrowheads="1"/>
          </p:cNvSpPr>
          <p:nvPr>
            <p:ph type="body" idx="1"/>
          </p:nvPr>
        </p:nvSpPr>
        <p:spPr/>
        <p:txBody>
          <a:bodyPr/>
          <a:lstStyle/>
          <a:p>
            <a:r>
              <a:rPr lang="en-US" sz="2800"/>
              <a:t>Please recognize that this framework provides only one piece of the [PDD] puzzle.  Behaviors that initially appear sensory-related may be due to several other issues.  Repetitive movements may represent a sensory-seeking behavior designed to reduce anxiety, or they may be involuntary tics or a reflection of obsessive-compulsive tendencies.”</a:t>
            </a:r>
          </a:p>
          <a:p>
            <a:pPr>
              <a:buFont typeface="Wingdings" pitchFamily="2" charset="2"/>
              <a:buNone/>
            </a:pPr>
            <a:r>
              <a:rPr lang="en-US" sz="2800"/>
              <a:t>                              Building Bridges,  p. 38</a:t>
            </a:r>
          </a:p>
          <a:p>
            <a:endParaRPr lang="en-US" sz="280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a:t>Process of Sensory Integration</a:t>
            </a:r>
          </a:p>
        </p:txBody>
      </p:sp>
      <p:sp>
        <p:nvSpPr>
          <p:cNvPr id="102403" name="Rectangle 3"/>
          <p:cNvSpPr>
            <a:spLocks noGrp="1" noChangeArrowheads="1"/>
          </p:cNvSpPr>
          <p:nvPr>
            <p:ph type="body" idx="1"/>
          </p:nvPr>
        </p:nvSpPr>
        <p:spPr>
          <a:xfrm>
            <a:off x="457200" y="762000"/>
            <a:ext cx="8229600" cy="4606925"/>
          </a:xfrm>
        </p:spPr>
        <p:txBody>
          <a:bodyPr/>
          <a:lstStyle/>
          <a:p>
            <a:pPr>
              <a:buFont typeface="Wingdings" pitchFamily="2" charset="2"/>
              <a:buNone/>
            </a:pPr>
            <a:endParaRPr lang="en-US" dirty="0"/>
          </a:p>
          <a:p>
            <a:pPr>
              <a:buFont typeface="Wingdings" pitchFamily="2" charset="2"/>
              <a:buNone/>
            </a:pPr>
            <a:endParaRPr lang="en-US" dirty="0"/>
          </a:p>
          <a:p>
            <a:pPr>
              <a:buFont typeface="Wingdings" pitchFamily="2" charset="2"/>
              <a:buNone/>
            </a:pPr>
            <a:endParaRPr lang="en-US" dirty="0"/>
          </a:p>
          <a:p>
            <a:pPr marL="514350" indent="-514350">
              <a:buAutoNum type="arabicPeriod"/>
            </a:pPr>
            <a:r>
              <a:rPr lang="en-US" dirty="0" smtClean="0"/>
              <a:t>Registration </a:t>
            </a:r>
            <a:r>
              <a:rPr lang="en-US" dirty="0"/>
              <a:t>– becoming aware </a:t>
            </a:r>
          </a:p>
          <a:p>
            <a:pPr marL="514350" indent="-514350">
              <a:buAutoNum type="arabicPeriod"/>
            </a:pPr>
            <a:r>
              <a:rPr lang="en-US" dirty="0" smtClean="0"/>
              <a:t>Orientation </a:t>
            </a:r>
            <a:r>
              <a:rPr lang="en-US" dirty="0"/>
              <a:t>– turning attention toward </a:t>
            </a:r>
            <a:r>
              <a:rPr lang="en-US" dirty="0" smtClean="0"/>
              <a:t>input</a:t>
            </a:r>
          </a:p>
          <a:p>
            <a:pPr marL="514350" indent="-514350">
              <a:buAutoNum type="arabicPeriod"/>
            </a:pPr>
            <a:r>
              <a:rPr lang="en-US" dirty="0" smtClean="0"/>
              <a:t>Interpretation </a:t>
            </a:r>
            <a:r>
              <a:rPr lang="en-US" dirty="0"/>
              <a:t>– comparing to past experiences</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r>
              <a:rPr lang="en-US"/>
              <a:t>Process of Sensory Integration</a:t>
            </a:r>
          </a:p>
        </p:txBody>
      </p:sp>
      <p:sp>
        <p:nvSpPr>
          <p:cNvPr id="265219" name="Rectangle 3"/>
          <p:cNvSpPr>
            <a:spLocks noGrp="1" noChangeArrowheads="1"/>
          </p:cNvSpPr>
          <p:nvPr>
            <p:ph type="body" idx="1"/>
          </p:nvPr>
        </p:nvSpPr>
        <p:spPr/>
        <p:txBody>
          <a:bodyPr/>
          <a:lstStyle/>
          <a:p>
            <a:pPr marL="514350" indent="-514350">
              <a:buFont typeface="+mj-lt"/>
              <a:buAutoNum type="arabicPeriod" startAt="4"/>
            </a:pPr>
            <a:r>
              <a:rPr lang="en-US" dirty="0" smtClean="0"/>
              <a:t>Organization </a:t>
            </a:r>
            <a:r>
              <a:rPr lang="en-US" dirty="0"/>
              <a:t>– deciding how to respond to </a:t>
            </a:r>
          </a:p>
          <a:p>
            <a:pPr marL="514350" indent="-514350">
              <a:buFont typeface="+mj-lt"/>
              <a:buAutoNum type="arabicPeriod" startAt="4"/>
            </a:pPr>
            <a:r>
              <a:rPr lang="en-US" dirty="0" smtClean="0"/>
              <a:t>Execution </a:t>
            </a:r>
            <a:r>
              <a:rPr lang="en-US" dirty="0"/>
              <a:t>– retrieving information, deciding how to respond   </a:t>
            </a:r>
          </a:p>
          <a:p>
            <a:pPr marL="514350" indent="-514350">
              <a:buFont typeface="+mj-lt"/>
              <a:buAutoNum type="arabicPeriod" startAt="4"/>
            </a:pPr>
            <a:r>
              <a:rPr lang="en-US" dirty="0" smtClean="0"/>
              <a:t>Modifying </a:t>
            </a:r>
            <a:r>
              <a:rPr lang="en-US" dirty="0"/>
              <a:t>the intensity of the response</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en-US"/>
              <a:t>Example:</a:t>
            </a:r>
          </a:p>
        </p:txBody>
      </p:sp>
      <p:sp>
        <p:nvSpPr>
          <p:cNvPr id="246787" name="Rectangle 3"/>
          <p:cNvSpPr>
            <a:spLocks noGrp="1" noChangeArrowheads="1"/>
          </p:cNvSpPr>
          <p:nvPr>
            <p:ph type="body" idx="1"/>
          </p:nvPr>
        </p:nvSpPr>
        <p:spPr/>
        <p:txBody>
          <a:bodyPr/>
          <a:lstStyle/>
          <a:p>
            <a:pPr>
              <a:lnSpc>
                <a:spcPct val="90000"/>
              </a:lnSpc>
            </a:pPr>
            <a:endParaRPr lang="en-US" sz="2400" dirty="0"/>
          </a:p>
          <a:p>
            <a:pPr>
              <a:lnSpc>
                <a:spcPct val="90000"/>
              </a:lnSpc>
            </a:pPr>
            <a:r>
              <a:rPr lang="en-US" sz="2400" dirty="0"/>
              <a:t>A student on the playground is playing kickball:</a:t>
            </a:r>
          </a:p>
          <a:p>
            <a:pPr>
              <a:lnSpc>
                <a:spcPct val="90000"/>
              </a:lnSpc>
              <a:buFont typeface="Wingdings" pitchFamily="2" charset="2"/>
              <a:buNone/>
            </a:pPr>
            <a:endParaRPr lang="en-US" sz="2400" dirty="0"/>
          </a:p>
          <a:p>
            <a:pPr lvl="1">
              <a:lnSpc>
                <a:spcPct val="90000"/>
              </a:lnSpc>
            </a:pPr>
            <a:r>
              <a:rPr lang="en-US" sz="2400" dirty="0"/>
              <a:t>He sees the ball (registration)</a:t>
            </a:r>
            <a:r>
              <a:rPr lang="en-US" sz="2400" i="1" dirty="0"/>
              <a:t>-vision</a:t>
            </a:r>
          </a:p>
          <a:p>
            <a:pPr lvl="1">
              <a:lnSpc>
                <a:spcPct val="90000"/>
              </a:lnSpc>
            </a:pPr>
            <a:endParaRPr lang="en-US" sz="2400" dirty="0"/>
          </a:p>
          <a:p>
            <a:pPr lvl="1">
              <a:lnSpc>
                <a:spcPct val="90000"/>
              </a:lnSpc>
            </a:pPr>
            <a:r>
              <a:rPr lang="en-US" sz="2400" dirty="0"/>
              <a:t>He runs toward the ball (orientation)-</a:t>
            </a:r>
            <a:r>
              <a:rPr lang="en-US" sz="2400" i="1" dirty="0"/>
              <a:t>visual, auditory</a:t>
            </a:r>
            <a:r>
              <a:rPr lang="en-US" sz="2400" dirty="0"/>
              <a:t>, </a:t>
            </a:r>
            <a:r>
              <a:rPr lang="en-US" sz="2400" i="1" dirty="0"/>
              <a:t>motor planning, tactile</a:t>
            </a:r>
            <a:r>
              <a:rPr lang="en-US" sz="2400" dirty="0"/>
              <a:t> </a:t>
            </a:r>
          </a:p>
          <a:p>
            <a:pPr lvl="1">
              <a:lnSpc>
                <a:spcPct val="90000"/>
              </a:lnSpc>
            </a:pPr>
            <a:endParaRPr lang="en-US" sz="2400" dirty="0"/>
          </a:p>
          <a:p>
            <a:pPr lvl="1">
              <a:lnSpc>
                <a:spcPct val="90000"/>
              </a:lnSpc>
            </a:pPr>
            <a:r>
              <a:rPr lang="en-US" sz="2400" dirty="0"/>
              <a:t>Approaching the ball, he adjusts his speed and timing (interpretation)-</a:t>
            </a:r>
            <a:r>
              <a:rPr lang="en-US" sz="2400" i="1" dirty="0"/>
              <a:t>visual, auditory, motor planning, </a:t>
            </a:r>
            <a:r>
              <a:rPr lang="en-US" sz="2400" i="1" dirty="0" err="1"/>
              <a:t>proprioception</a:t>
            </a:r>
            <a:endParaRPr lang="en-US" sz="2400" dirty="0"/>
          </a:p>
          <a:p>
            <a:pPr lvl="1">
              <a:lnSpc>
                <a:spcPct val="90000"/>
              </a:lnSpc>
            </a:pPr>
            <a:endParaRPr lang="en-US" sz="2000" dirty="0"/>
          </a:p>
          <a:p>
            <a:pPr>
              <a:lnSpc>
                <a:spcPct val="90000"/>
              </a:lnSpc>
              <a:buFont typeface="Wingdings" pitchFamily="2" charset="2"/>
              <a:buNone/>
            </a:pPr>
            <a:r>
              <a:rPr lang="en-US" sz="2400" dirty="0"/>
              <a:t>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p:txBody>
          <a:bodyPr/>
          <a:lstStyle/>
          <a:p>
            <a:r>
              <a:rPr lang="en-US"/>
              <a:t>Example</a:t>
            </a:r>
          </a:p>
        </p:txBody>
      </p:sp>
      <p:sp>
        <p:nvSpPr>
          <p:cNvPr id="248835" name="Rectangle 3"/>
          <p:cNvSpPr>
            <a:spLocks noGrp="1" noChangeArrowheads="1"/>
          </p:cNvSpPr>
          <p:nvPr>
            <p:ph type="body" idx="1"/>
          </p:nvPr>
        </p:nvSpPr>
        <p:spPr/>
        <p:txBody>
          <a:bodyPr/>
          <a:lstStyle/>
          <a:p>
            <a:pPr lvl="1"/>
            <a:r>
              <a:rPr lang="en-US" sz="2400" dirty="0" smtClean="0"/>
              <a:t>He </a:t>
            </a:r>
            <a:r>
              <a:rPr lang="en-US" sz="2400" dirty="0"/>
              <a:t>adapts his body position and prepares to kick at the ball (organization)</a:t>
            </a:r>
            <a:r>
              <a:rPr lang="en-US" sz="2400" i="1" dirty="0"/>
              <a:t>, auditory, vestibular, </a:t>
            </a:r>
            <a:r>
              <a:rPr lang="en-US" sz="2400" i="1" dirty="0" err="1"/>
              <a:t>proprioception</a:t>
            </a:r>
            <a:r>
              <a:rPr lang="en-US" sz="2400" i="1" dirty="0"/>
              <a:t>, tactile</a:t>
            </a:r>
            <a:endParaRPr lang="en-US" sz="2400" dirty="0"/>
          </a:p>
          <a:p>
            <a:pPr lvl="1"/>
            <a:endParaRPr lang="en-US" sz="2400" dirty="0"/>
          </a:p>
          <a:p>
            <a:pPr lvl="1"/>
            <a:r>
              <a:rPr lang="en-US" sz="2400" dirty="0"/>
              <a:t>He kicks the ball (execution/modulation)-</a:t>
            </a:r>
            <a:r>
              <a:rPr lang="en-US" sz="2400" i="1" dirty="0"/>
              <a:t>visual, auditory, vestibular, tactile, </a:t>
            </a:r>
            <a:r>
              <a:rPr lang="en-US" sz="2400" i="1" dirty="0" err="1"/>
              <a:t>proprioceptive</a:t>
            </a:r>
            <a:r>
              <a:rPr lang="en-US" sz="2400" i="1" dirty="0"/>
              <a:t> </a:t>
            </a:r>
            <a:r>
              <a:rPr lang="en-US" sz="2400" i="1" dirty="0" smtClean="0"/>
              <a:t>visual</a:t>
            </a:r>
            <a:endParaRPr lang="en-US" sz="2400" dirty="0" smtClean="0"/>
          </a:p>
          <a:p>
            <a:pPr lvl="1"/>
            <a:endParaRPr lang="en-US" sz="2400" dirty="0" smtClean="0"/>
          </a:p>
          <a:p>
            <a:pPr lvl="1"/>
            <a:r>
              <a:rPr lang="en-US" sz="2400" dirty="0" smtClean="0"/>
              <a:t>He </a:t>
            </a:r>
            <a:r>
              <a:rPr lang="en-US" sz="2400" dirty="0"/>
              <a:t>then returns to normal stance-</a:t>
            </a:r>
            <a:r>
              <a:rPr lang="en-US" sz="2400" i="1" dirty="0"/>
              <a:t>vestibular, tactile, </a:t>
            </a:r>
            <a:r>
              <a:rPr lang="en-US" sz="2400" i="1" dirty="0" err="1"/>
              <a:t>proprioceptive</a:t>
            </a:r>
            <a:endParaRPr lang="en-US" sz="2400" dirty="0"/>
          </a:p>
          <a:p>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lstStyle/>
          <a:p>
            <a:r>
              <a:rPr lang="en-US"/>
              <a:t>Example:</a:t>
            </a:r>
          </a:p>
        </p:txBody>
      </p:sp>
      <p:sp>
        <p:nvSpPr>
          <p:cNvPr id="238595" name="Rectangle 3"/>
          <p:cNvSpPr>
            <a:spLocks noGrp="1" noChangeArrowheads="1"/>
          </p:cNvSpPr>
          <p:nvPr>
            <p:ph type="body" idx="1"/>
          </p:nvPr>
        </p:nvSpPr>
        <p:spPr/>
        <p:txBody>
          <a:bodyPr/>
          <a:lstStyle/>
          <a:p>
            <a:pPr marL="609600" indent="-609600">
              <a:lnSpc>
                <a:spcPct val="80000"/>
              </a:lnSpc>
              <a:buFont typeface="Wingdings" pitchFamily="2" charset="2"/>
              <a:buNone/>
            </a:pPr>
            <a:r>
              <a:rPr lang="en-US" sz="2800" dirty="0" smtClean="0"/>
              <a:t>Consider </a:t>
            </a:r>
            <a:r>
              <a:rPr lang="en-US" sz="2800" dirty="0"/>
              <a:t>the act of learning to ride a bike: </a:t>
            </a:r>
          </a:p>
          <a:p>
            <a:pPr marL="990600" lvl="1" indent="-533400">
              <a:lnSpc>
                <a:spcPct val="80000"/>
              </a:lnSpc>
              <a:buFont typeface="+mj-lt"/>
              <a:buAutoNum type="arabicPeriod"/>
            </a:pPr>
            <a:r>
              <a:rPr lang="en-US" sz="2400" dirty="0"/>
              <a:t>The student needs to figure out how to approach getting on the bike.</a:t>
            </a:r>
          </a:p>
          <a:p>
            <a:pPr marL="990600" lvl="1" indent="-533400">
              <a:lnSpc>
                <a:spcPct val="80000"/>
              </a:lnSpc>
              <a:buFont typeface="+mj-lt"/>
              <a:buAutoNum type="arabicPeriod"/>
            </a:pPr>
            <a:r>
              <a:rPr lang="en-US" sz="2400" dirty="0"/>
              <a:t>He will visually take note of where the handle bars and seat area are located on the bike.</a:t>
            </a:r>
          </a:p>
          <a:p>
            <a:pPr marL="990600" lvl="1" indent="-533400">
              <a:lnSpc>
                <a:spcPct val="80000"/>
              </a:lnSpc>
              <a:buFont typeface="+mj-lt"/>
              <a:buAutoNum type="arabicPeriod"/>
            </a:pPr>
            <a:r>
              <a:rPr lang="en-US" sz="2400" dirty="0"/>
              <a:t>He then need to plan out how his body is going to move in order to get his body onto the seat.</a:t>
            </a:r>
          </a:p>
          <a:p>
            <a:pPr marL="990600" lvl="1" indent="-533400">
              <a:lnSpc>
                <a:spcPct val="80000"/>
              </a:lnSpc>
              <a:buFont typeface="+mj-lt"/>
              <a:buAutoNum type="arabicPeriod"/>
            </a:pPr>
            <a:r>
              <a:rPr lang="en-US" sz="2400" dirty="0"/>
              <a:t>He needs to know how much pressure to use on his grasp in order to work the handle bars and propel the foot pedals.</a:t>
            </a:r>
          </a:p>
          <a:p>
            <a:pPr marL="990600" lvl="1" indent="-533400">
              <a:lnSpc>
                <a:spcPct val="80000"/>
              </a:lnSpc>
              <a:buFontTx/>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pPr marL="457200" indent="-457200">
              <a:buFont typeface="Wingdings" charset="2"/>
              <a:buAutoNum type="arabicPlain" startAt="5"/>
            </a:pPr>
            <a:r>
              <a:rPr lang="en-US" sz="2400" dirty="0" smtClean="0"/>
              <a:t>Once the bike is in motion, he to be able to balance his body in order to maintain the bike in an upright position and be able to adjust his body movements according to the changes in direction</a:t>
            </a:r>
          </a:p>
          <a:p>
            <a:pPr marL="457200" indent="-457200">
              <a:buFont typeface="Wingdings" charset="2"/>
              <a:buAutoNum type="arabicPlain" startAt="5"/>
            </a:pPr>
            <a:r>
              <a:rPr lang="en-US" sz="2400" dirty="0" smtClean="0"/>
              <a:t>The environment also plays a large role in being successful with this skill. The student needs to be able to adjust to the wind, temperature, and noises that may be presenting during his riding experience.</a:t>
            </a:r>
          </a:p>
          <a:p>
            <a:pPr marL="457200" indent="-457200">
              <a:buFont typeface="Wingdings" charset="2"/>
              <a:buAutoNum type="arabicPlain" startAt="5"/>
            </a:pPr>
            <a:r>
              <a:rPr lang="en-US" sz="2400" dirty="0" smtClean="0"/>
              <a:t>The student will also need to know how much pressure he needs to apply to the break system and how to remove his body off the bike.</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r>
              <a:rPr lang="en-US" sz="4000"/>
              <a:t/>
            </a:r>
            <a:br>
              <a:rPr lang="en-US" sz="4000"/>
            </a:br>
            <a:r>
              <a:rPr lang="en-US" sz="4000"/>
              <a:t/>
            </a:r>
            <a:br>
              <a:rPr lang="en-US" sz="4000"/>
            </a:br>
            <a:r>
              <a:rPr lang="en-US" sz="4000"/>
              <a:t/>
            </a:r>
            <a:br>
              <a:rPr lang="en-US" sz="4000"/>
            </a:br>
            <a:endParaRPr lang="en-US" sz="4000"/>
          </a:p>
        </p:txBody>
      </p:sp>
      <p:sp>
        <p:nvSpPr>
          <p:cNvPr id="244739" name="Rectangle 3"/>
          <p:cNvSpPr>
            <a:spLocks noGrp="1" noChangeArrowheads="1"/>
          </p:cNvSpPr>
          <p:nvPr>
            <p:ph type="body" idx="1"/>
          </p:nvPr>
        </p:nvSpPr>
        <p:spPr/>
        <p:txBody>
          <a:bodyPr/>
          <a:lstStyle/>
          <a:p>
            <a:r>
              <a:rPr lang="en-US" dirty="0" smtClean="0"/>
              <a:t>It </a:t>
            </a:r>
            <a:r>
              <a:rPr lang="en-US" dirty="0"/>
              <a:t>is important to think about all the</a:t>
            </a:r>
          </a:p>
          <a:p>
            <a:pPr>
              <a:buFont typeface="Wingdings" pitchFamily="2" charset="2"/>
              <a:buNone/>
            </a:pPr>
            <a:r>
              <a:rPr lang="en-US" dirty="0"/>
              <a:t>   sensory components we need to have working properly in order to perform the simplest activities in our daily lives.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z="4000" dirty="0"/>
              <a:t>Over- and Under-Reactive Sensory </a:t>
            </a:r>
            <a:r>
              <a:rPr lang="en-US" sz="4000" i="1" dirty="0"/>
              <a:t>Impaired Student</a:t>
            </a:r>
            <a:endParaRPr lang="en-US" sz="4000" dirty="0"/>
          </a:p>
        </p:txBody>
      </p:sp>
      <p:sp>
        <p:nvSpPr>
          <p:cNvPr id="100355" name="Rectangle 3"/>
          <p:cNvSpPr>
            <a:spLocks noGrp="1" noChangeArrowheads="1"/>
          </p:cNvSpPr>
          <p:nvPr>
            <p:ph type="body" idx="1"/>
          </p:nvPr>
        </p:nvSpPr>
        <p:spPr>
          <a:xfrm>
            <a:off x="457200" y="2362200"/>
            <a:ext cx="8229600" cy="3768725"/>
          </a:xfrm>
        </p:spPr>
        <p:txBody>
          <a:bodyPr/>
          <a:lstStyle/>
          <a:p>
            <a:pPr marL="609600" indent="-609600">
              <a:lnSpc>
                <a:spcPct val="80000"/>
              </a:lnSpc>
            </a:pPr>
            <a:r>
              <a:rPr lang="en-US" sz="2800" dirty="0"/>
              <a:t>Many students have difficulty learning and taking in new information because their systems may operate at high levels of arousal and anxiety, and therefore overreact to sensory stimuli or they do not respond because they are under responsive to stimuli.</a:t>
            </a:r>
            <a:endParaRPr lang="en-US" sz="2800" dirty="0" smtClean="0"/>
          </a:p>
          <a:p>
            <a:pPr marL="990600" lvl="1" indent="-533400">
              <a:lnSpc>
                <a:spcPct val="80000"/>
              </a:lnSpc>
              <a:buFontTx/>
              <a:buNone/>
            </a:pPr>
            <a:r>
              <a:rPr lang="en-US" sz="2400" dirty="0" smtClean="0"/>
              <a:t>	</a:t>
            </a: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 and Under-Reactive Sensory </a:t>
            </a:r>
            <a:r>
              <a:rPr lang="en-US" i="1" dirty="0" smtClean="0"/>
              <a:t>Impaired Student</a:t>
            </a:r>
            <a:endParaRPr lang="en-US" dirty="0"/>
          </a:p>
        </p:txBody>
      </p:sp>
      <p:sp>
        <p:nvSpPr>
          <p:cNvPr id="3" name="Content Placeholder 2"/>
          <p:cNvSpPr>
            <a:spLocks noGrp="1"/>
          </p:cNvSpPr>
          <p:nvPr>
            <p:ph idx="1"/>
          </p:nvPr>
        </p:nvSpPr>
        <p:spPr>
          <a:xfrm>
            <a:off x="457200" y="2286000"/>
            <a:ext cx="8229600" cy="3844925"/>
          </a:xfrm>
        </p:spPr>
        <p:txBody>
          <a:bodyPr/>
          <a:lstStyle/>
          <a:p>
            <a:pPr marL="609600" indent="-609600">
              <a:lnSpc>
                <a:spcPct val="80000"/>
              </a:lnSpc>
            </a:pPr>
            <a:r>
              <a:rPr lang="en-US" sz="2800" dirty="0" smtClean="0"/>
              <a:t>For Example:</a:t>
            </a:r>
          </a:p>
          <a:p>
            <a:pPr marL="990600" lvl="1" indent="-533400">
              <a:lnSpc>
                <a:spcPct val="80000"/>
              </a:lnSpc>
            </a:pPr>
            <a:r>
              <a:rPr lang="en-US" sz="2400" dirty="0" smtClean="0"/>
              <a:t>The school fire alarm goes off; an over reactive student may exhibit extreme behaviors such as; screaming, covering his ears, jumping, and running around the room.</a:t>
            </a:r>
          </a:p>
          <a:p>
            <a:pPr marL="990600" lvl="1" indent="-533400">
              <a:lnSpc>
                <a:spcPct val="80000"/>
              </a:lnSpc>
            </a:pPr>
            <a:endParaRPr lang="en-US" sz="2400" dirty="0" smtClean="0"/>
          </a:p>
          <a:p>
            <a:pPr marL="990600" lvl="1" indent="-533400">
              <a:lnSpc>
                <a:spcPct val="80000"/>
              </a:lnSpc>
            </a:pPr>
            <a:r>
              <a:rPr lang="en-US" sz="2400" dirty="0" smtClean="0"/>
              <a:t>The under reactive student may not exhibit any response at all to the alarm.</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r>
              <a:rPr lang="en-US"/>
              <a:t>The Senses</a:t>
            </a:r>
          </a:p>
        </p:txBody>
      </p:sp>
      <p:sp>
        <p:nvSpPr>
          <p:cNvPr id="257027" name="Rectangle 3"/>
          <p:cNvSpPr>
            <a:spLocks noGrp="1" noChangeArrowheads="1"/>
          </p:cNvSpPr>
          <p:nvPr>
            <p:ph type="body" idx="1"/>
          </p:nvPr>
        </p:nvSpPr>
        <p:spPr/>
        <p:txBody>
          <a:bodyPr/>
          <a:lstStyle/>
          <a:p>
            <a:pPr>
              <a:lnSpc>
                <a:spcPct val="90000"/>
              </a:lnSpc>
            </a:pPr>
            <a:r>
              <a:rPr lang="en-US" sz="2800" dirty="0"/>
              <a:t>“We learn about our environment through our senses: motion, touch, taste, smell, vision, and hearing. </a:t>
            </a:r>
            <a:r>
              <a:rPr lang="en-US" sz="2800" dirty="0" smtClean="0"/>
              <a:t> </a:t>
            </a:r>
          </a:p>
          <a:p>
            <a:pPr>
              <a:lnSpc>
                <a:spcPct val="90000"/>
              </a:lnSpc>
            </a:pPr>
            <a:r>
              <a:rPr lang="en-US" sz="2800" dirty="0" smtClean="0"/>
              <a:t>A </a:t>
            </a:r>
            <a:r>
              <a:rPr lang="en-US" sz="2800" dirty="0"/>
              <a:t>newborn’s first experiences are through motion and touch (vestibular and tactile senses) as he is bathed, dressed, cuddled, rocked, and fed. </a:t>
            </a:r>
            <a:r>
              <a:rPr lang="en-US" sz="2800" dirty="0" smtClean="0"/>
              <a:t> </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a:t>The Sensory</a:t>
            </a:r>
            <a:r>
              <a:rPr lang="en-US" dirty="0" smtClean="0"/>
              <a:t> Schedule</a:t>
            </a:r>
            <a:endParaRPr lang="en-US" dirty="0"/>
          </a:p>
        </p:txBody>
      </p:sp>
      <p:sp>
        <p:nvSpPr>
          <p:cNvPr id="107523" name="Rectangle 3"/>
          <p:cNvSpPr>
            <a:spLocks noGrp="1" noChangeArrowheads="1"/>
          </p:cNvSpPr>
          <p:nvPr>
            <p:ph type="body" idx="1"/>
          </p:nvPr>
        </p:nvSpPr>
        <p:spPr/>
        <p:txBody>
          <a:bodyPr/>
          <a:lstStyle/>
          <a:p>
            <a:pPr>
              <a:lnSpc>
                <a:spcPct val="80000"/>
              </a:lnSpc>
            </a:pPr>
            <a:r>
              <a:rPr lang="en-US" sz="2800" dirty="0"/>
              <a:t>The use of a Sensory</a:t>
            </a:r>
            <a:r>
              <a:rPr lang="en-US" sz="2800" dirty="0" smtClean="0"/>
              <a:t> schedule </a:t>
            </a:r>
            <a:r>
              <a:rPr lang="en-US" sz="2800" dirty="0"/>
              <a:t>within the student’s academic setting can be an effective way in helping to regulate arousal levels. </a:t>
            </a:r>
            <a:r>
              <a:rPr lang="en-US" sz="2800" dirty="0" smtClean="0"/>
              <a:t> </a:t>
            </a:r>
          </a:p>
          <a:p>
            <a:pPr>
              <a:lnSpc>
                <a:spcPct val="80000"/>
              </a:lnSpc>
            </a:pPr>
            <a:endParaRPr lang="en-US" sz="2800" dirty="0" smtClean="0"/>
          </a:p>
          <a:p>
            <a:pPr>
              <a:lnSpc>
                <a:spcPct val="80000"/>
              </a:lnSpc>
            </a:pPr>
            <a:r>
              <a:rPr lang="en-US" sz="2800" dirty="0" smtClean="0"/>
              <a:t>The </a:t>
            </a:r>
            <a:r>
              <a:rPr lang="en-US" sz="2800" dirty="0"/>
              <a:t>sensory</a:t>
            </a:r>
            <a:r>
              <a:rPr lang="en-US" sz="2800" dirty="0" smtClean="0"/>
              <a:t> schedule </a:t>
            </a:r>
            <a:r>
              <a:rPr lang="en-US" sz="2800" dirty="0"/>
              <a:t>is a planned and schedule activity program that is incorporated in the student’s daily schedule and designed to meet the student’s specific sensory needs</a:t>
            </a:r>
            <a:r>
              <a:rPr lang="en-US" sz="2800" dirty="0" smtClean="0"/>
              <a:t>.</a:t>
            </a: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Sensory Schedule</a:t>
            </a:r>
            <a:endParaRPr lang="en-US" dirty="0"/>
          </a:p>
        </p:txBody>
      </p:sp>
      <p:sp>
        <p:nvSpPr>
          <p:cNvPr id="3" name="Content Placeholder 2"/>
          <p:cNvSpPr>
            <a:spLocks noGrp="1"/>
          </p:cNvSpPr>
          <p:nvPr>
            <p:ph idx="1"/>
          </p:nvPr>
        </p:nvSpPr>
        <p:spPr/>
        <p:txBody>
          <a:bodyPr/>
          <a:lstStyle/>
          <a:p>
            <a:r>
              <a:rPr lang="en-US" dirty="0" smtClean="0"/>
              <a:t>Not every student with a diagnosis of Autism/</a:t>
            </a:r>
            <a:r>
              <a:rPr lang="en-US" dirty="0" err="1" smtClean="0"/>
              <a:t>Asperger’s</a:t>
            </a:r>
            <a:r>
              <a:rPr lang="en-US" dirty="0" smtClean="0"/>
              <a:t> Syndrome requires a sensory schedule within their educational setting. </a:t>
            </a:r>
          </a:p>
          <a:p>
            <a:endParaRPr lang="en-US" dirty="0" smtClean="0"/>
          </a:p>
          <a:p>
            <a:r>
              <a:rPr lang="en-US" dirty="0" smtClean="0"/>
              <a:t>Attending various specials such as physical education, music, art, and transitioning between classes is in itself a break for the sensory system.</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Grp="1" noChangeArrowheads="1"/>
          </p:cNvSpPr>
          <p:nvPr>
            <p:ph type="title"/>
          </p:nvPr>
        </p:nvSpPr>
        <p:spPr/>
        <p:txBody>
          <a:bodyPr/>
          <a:lstStyle/>
          <a:p>
            <a:r>
              <a:rPr lang="en-US" sz="4000" dirty="0"/>
              <a:t>Sensory</a:t>
            </a:r>
            <a:r>
              <a:rPr lang="en-US" sz="4000" dirty="0" smtClean="0"/>
              <a:t> Schedule</a:t>
            </a:r>
            <a:endParaRPr lang="en-US" sz="4000" dirty="0"/>
          </a:p>
        </p:txBody>
      </p:sp>
      <p:sp>
        <p:nvSpPr>
          <p:cNvPr id="109575" name="Rectangle 7"/>
          <p:cNvSpPr>
            <a:spLocks noGrp="1" noChangeArrowheads="1"/>
          </p:cNvSpPr>
          <p:nvPr>
            <p:ph type="body" idx="1"/>
          </p:nvPr>
        </p:nvSpPr>
        <p:spPr/>
        <p:txBody>
          <a:bodyPr/>
          <a:lstStyle/>
          <a:p>
            <a:pPr>
              <a:lnSpc>
                <a:spcPct val="80000"/>
              </a:lnSpc>
            </a:pPr>
            <a:r>
              <a:rPr lang="en-US" sz="2400" dirty="0"/>
              <a:t>Each student is assessed on an individual basis and interventions are set in place according to the needs of the student.</a:t>
            </a:r>
          </a:p>
          <a:p>
            <a:pPr>
              <a:lnSpc>
                <a:spcPct val="80000"/>
              </a:lnSpc>
            </a:pPr>
            <a:r>
              <a:rPr lang="en-US" sz="2400" dirty="0"/>
              <a:t>The development of the sensory</a:t>
            </a:r>
            <a:r>
              <a:rPr lang="en-US" sz="2400" dirty="0" smtClean="0"/>
              <a:t> schedule </a:t>
            </a:r>
            <a:r>
              <a:rPr lang="en-US" sz="2400" dirty="0"/>
              <a:t>is an ongoing process that is modified as the student grows and changes and becomes more comfortable in their learning environment.</a:t>
            </a:r>
          </a:p>
          <a:p>
            <a:pPr>
              <a:lnSpc>
                <a:spcPct val="80000"/>
              </a:lnSpc>
            </a:pPr>
            <a:r>
              <a:rPr lang="en-US" sz="2400" dirty="0"/>
              <a:t>The Occupational Therapist along with other educational staff  need to observe and assess the student’s sensory processing needs in order to determine what types of sensory activities would benefit the student.</a:t>
            </a:r>
          </a:p>
          <a:p>
            <a:pPr>
              <a:lnSpc>
                <a:spcPct val="80000"/>
              </a:lnSpc>
            </a:pPr>
            <a:r>
              <a:rPr lang="en-US" sz="2400" dirty="0"/>
              <a:t>Refer to Sensory</a:t>
            </a:r>
            <a:r>
              <a:rPr lang="en-US" sz="2400" dirty="0" smtClean="0"/>
              <a:t> schedule </a:t>
            </a:r>
            <a:r>
              <a:rPr lang="en-US" sz="2400" dirty="0"/>
              <a:t>handout.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dirty="0"/>
              <a:t>Sensory</a:t>
            </a:r>
            <a:r>
              <a:rPr lang="en-US" dirty="0" smtClean="0"/>
              <a:t> Schedule </a:t>
            </a:r>
            <a:r>
              <a:rPr lang="en-US" dirty="0"/>
              <a:t>Continued</a:t>
            </a:r>
          </a:p>
        </p:txBody>
      </p:sp>
      <p:sp>
        <p:nvSpPr>
          <p:cNvPr id="116739" name="Rectangle 3"/>
          <p:cNvSpPr>
            <a:spLocks noGrp="1" noChangeArrowheads="1"/>
          </p:cNvSpPr>
          <p:nvPr>
            <p:ph type="body" idx="1"/>
          </p:nvPr>
        </p:nvSpPr>
        <p:spPr/>
        <p:txBody>
          <a:bodyPr/>
          <a:lstStyle/>
          <a:p>
            <a:pPr marL="457200" indent="-457200">
              <a:lnSpc>
                <a:spcPct val="80000"/>
              </a:lnSpc>
            </a:pPr>
            <a:r>
              <a:rPr lang="en-US" sz="2400" dirty="0"/>
              <a:t>The main goal of the sensory</a:t>
            </a:r>
            <a:r>
              <a:rPr lang="en-US" sz="2400" dirty="0" smtClean="0"/>
              <a:t> schedule </a:t>
            </a:r>
            <a:r>
              <a:rPr lang="en-US" sz="2400" dirty="0"/>
              <a:t>is to prevent sensory overload by offering activities that help satisfy the nervous system’s sensory needs.</a:t>
            </a:r>
          </a:p>
          <a:p>
            <a:pPr marL="457200" indent="-457200">
              <a:lnSpc>
                <a:spcPct val="80000"/>
              </a:lnSpc>
            </a:pPr>
            <a:r>
              <a:rPr lang="en-US" sz="2400" dirty="0"/>
              <a:t>The</a:t>
            </a:r>
            <a:r>
              <a:rPr lang="en-US" sz="2400" dirty="0" smtClean="0"/>
              <a:t> schedule </a:t>
            </a:r>
            <a:r>
              <a:rPr lang="en-US" sz="2400" dirty="0"/>
              <a:t>may consist of providing several calming activities throughout the day in order to prevent a “meltdown”.</a:t>
            </a:r>
          </a:p>
          <a:p>
            <a:pPr marL="457200" indent="-457200">
              <a:lnSpc>
                <a:spcPct val="80000"/>
              </a:lnSpc>
            </a:pPr>
            <a:r>
              <a:rPr lang="en-US" sz="2400" dirty="0"/>
              <a:t>Some common indicators that a student may be approaching a “meltdown” are: </a:t>
            </a:r>
          </a:p>
          <a:p>
            <a:pPr marL="838200" lvl="1" indent="-381000">
              <a:lnSpc>
                <a:spcPct val="80000"/>
              </a:lnSpc>
            </a:pPr>
            <a:r>
              <a:rPr lang="en-US" sz="2000" dirty="0"/>
              <a:t>Silliness</a:t>
            </a:r>
          </a:p>
          <a:p>
            <a:pPr marL="838200" lvl="1" indent="-381000">
              <a:lnSpc>
                <a:spcPct val="80000"/>
              </a:lnSpc>
            </a:pPr>
            <a:r>
              <a:rPr lang="en-US" sz="2000" dirty="0"/>
              <a:t>Noise making</a:t>
            </a:r>
          </a:p>
          <a:p>
            <a:pPr marL="838200" lvl="1" indent="-381000">
              <a:lnSpc>
                <a:spcPct val="80000"/>
              </a:lnSpc>
            </a:pPr>
            <a:r>
              <a:rPr lang="en-US" sz="2000" dirty="0"/>
              <a:t>Aimless running or pacing</a:t>
            </a:r>
          </a:p>
          <a:p>
            <a:pPr marL="838200" lvl="1" indent="-381000">
              <a:lnSpc>
                <a:spcPct val="80000"/>
              </a:lnSpc>
            </a:pPr>
            <a:r>
              <a:rPr lang="en-US" sz="2000" dirty="0"/>
              <a:t>Off task behaviors</a:t>
            </a:r>
          </a:p>
          <a:p>
            <a:pPr marL="838200" lvl="1" indent="-381000">
              <a:lnSpc>
                <a:spcPct val="80000"/>
              </a:lnSpc>
            </a:pPr>
            <a:r>
              <a:rPr lang="en-US" sz="2000" dirty="0"/>
              <a:t>Emotional outbursts</a:t>
            </a:r>
          </a:p>
          <a:p>
            <a:pPr marL="838200" lvl="1" indent="-381000">
              <a:lnSpc>
                <a:spcPct val="80000"/>
              </a:lnSpc>
            </a:pPr>
            <a:r>
              <a:rPr lang="en-US" sz="2000" dirty="0"/>
              <a:t>Self stimulating behaviors</a:t>
            </a:r>
          </a:p>
          <a:p>
            <a:pPr marL="838200" lvl="1" indent="-381000">
              <a:lnSpc>
                <a:spcPct val="80000"/>
              </a:lnSpc>
            </a:pPr>
            <a:r>
              <a:rPr lang="en-US" sz="2000" dirty="0"/>
              <a:t>Avoiding tasks at hand</a:t>
            </a:r>
          </a:p>
          <a:p>
            <a:pPr marL="838200" lvl="1" indent="-381000">
              <a:lnSpc>
                <a:spcPct val="80000"/>
              </a:lnSpc>
            </a:pPr>
            <a:endParaRPr lang="en-US" sz="2000" dirty="0"/>
          </a:p>
          <a:p>
            <a:pPr marL="838200" lvl="1" indent="-381000">
              <a:lnSpc>
                <a:spcPct val="80000"/>
              </a:lnSpc>
              <a:buFontTx/>
              <a:buNone/>
            </a:pPr>
            <a:endParaRPr lang="en-US" sz="2000" dirty="0"/>
          </a:p>
          <a:p>
            <a:pPr marL="838200" lvl="1" indent="-381000">
              <a:lnSpc>
                <a:spcPct val="80000"/>
              </a:lnSpc>
              <a:buFontTx/>
              <a:buNone/>
            </a:pPr>
            <a:endParaRPr lang="en-US" sz="2000" dirty="0"/>
          </a:p>
          <a:p>
            <a:pPr marL="838200" lvl="1" indent="-381000">
              <a:lnSpc>
                <a:spcPct val="80000"/>
              </a:lnSpc>
            </a:pP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4000" dirty="0" smtClean="0"/>
              <a:t>Sensory Schedule</a:t>
            </a:r>
            <a:endParaRPr lang="en-US" sz="4000" dirty="0"/>
          </a:p>
        </p:txBody>
      </p:sp>
      <p:sp>
        <p:nvSpPr>
          <p:cNvPr id="105475" name="Rectangle 3"/>
          <p:cNvSpPr>
            <a:spLocks noGrp="1" noChangeArrowheads="1"/>
          </p:cNvSpPr>
          <p:nvPr>
            <p:ph idx="1"/>
          </p:nvPr>
        </p:nvSpPr>
        <p:spPr/>
        <p:txBody>
          <a:bodyPr/>
          <a:lstStyle/>
          <a:p>
            <a:pPr>
              <a:lnSpc>
                <a:spcPct val="80000"/>
              </a:lnSpc>
            </a:pPr>
            <a:r>
              <a:rPr lang="en-US" sz="2800" dirty="0"/>
              <a:t>The most powerful calming sensory activities are: deep touch/pressure, heavy work and movement</a:t>
            </a:r>
            <a:r>
              <a:rPr lang="en-US" sz="2800" dirty="0" smtClean="0"/>
              <a:t>.</a:t>
            </a:r>
          </a:p>
          <a:p>
            <a:pPr>
              <a:lnSpc>
                <a:spcPct val="80000"/>
              </a:lnSpc>
            </a:pPr>
            <a:endParaRPr lang="en-US" sz="2800" dirty="0" smtClean="0"/>
          </a:p>
          <a:p>
            <a:pPr>
              <a:lnSpc>
                <a:spcPct val="80000"/>
              </a:lnSpc>
            </a:pPr>
            <a:r>
              <a:rPr lang="en-US" sz="2800" dirty="0"/>
              <a:t>These activities have the most significant and long lasting effects on the student</a:t>
            </a:r>
            <a:r>
              <a:rPr lang="en-US" sz="2800" dirty="0" smtClean="0"/>
              <a:t>.</a:t>
            </a:r>
          </a:p>
          <a:p>
            <a:pPr>
              <a:lnSpc>
                <a:spcPct val="80000"/>
              </a:lnSpc>
            </a:pPr>
            <a:endParaRPr lang="en-US" sz="2800" dirty="0" smtClean="0"/>
          </a:p>
          <a:p>
            <a:pPr>
              <a:lnSpc>
                <a:spcPct val="80000"/>
              </a:lnSpc>
            </a:pPr>
            <a:r>
              <a:rPr lang="en-US" sz="2800" dirty="0"/>
              <a:t>There are other activities that are also beneficial, but their impact is not as intense or long lasting.  These activities incorporate the use of the mouth, auditory, visual, or smell experiences.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p:txBody>
          <a:bodyPr/>
          <a:lstStyle/>
          <a:p>
            <a:r>
              <a:rPr lang="en-US" dirty="0" smtClean="0"/>
              <a:t>Sensory Schedule </a:t>
            </a:r>
            <a:endParaRPr lang="en-US" dirty="0"/>
          </a:p>
        </p:txBody>
      </p:sp>
      <p:sp>
        <p:nvSpPr>
          <p:cNvPr id="267267" name="Rectangle 3"/>
          <p:cNvSpPr>
            <a:spLocks noGrp="1" noChangeArrowheads="1"/>
          </p:cNvSpPr>
          <p:nvPr>
            <p:ph type="body" idx="1"/>
          </p:nvPr>
        </p:nvSpPr>
        <p:spPr/>
        <p:txBody>
          <a:bodyPr/>
          <a:lstStyle/>
          <a:p>
            <a:r>
              <a:rPr lang="en-US" dirty="0" smtClean="0"/>
              <a:t>The </a:t>
            </a:r>
            <a:r>
              <a:rPr lang="en-US" dirty="0"/>
              <a:t>most successful sensory</a:t>
            </a:r>
            <a:r>
              <a:rPr lang="en-US" dirty="0" smtClean="0"/>
              <a:t> schedule </a:t>
            </a:r>
            <a:r>
              <a:rPr lang="en-US" dirty="0"/>
              <a:t>is when you have </a:t>
            </a:r>
            <a:r>
              <a:rPr lang="en-US" dirty="0" smtClean="0"/>
              <a:t>the student </a:t>
            </a:r>
            <a:r>
              <a:rPr lang="en-US" dirty="0"/>
              <a:t>actively participate in order for the student’s sensory system to more successfully process the incoming information.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Organizing Techniques</a:t>
            </a:r>
          </a:p>
        </p:txBody>
      </p:sp>
      <p:sp>
        <p:nvSpPr>
          <p:cNvPr id="135171" name="Rectangle 3"/>
          <p:cNvSpPr>
            <a:spLocks noGrp="1" noChangeArrowheads="1"/>
          </p:cNvSpPr>
          <p:nvPr>
            <p:ph type="body" idx="1"/>
          </p:nvPr>
        </p:nvSpPr>
        <p:spPr/>
        <p:txBody>
          <a:bodyPr/>
          <a:lstStyle/>
          <a:p>
            <a:r>
              <a:rPr lang="en-US" sz="2800"/>
              <a:t>These activities can help a student who may be over or under-reactive become more focused and attentive.</a:t>
            </a:r>
          </a:p>
          <a:p>
            <a:pPr lvl="1"/>
            <a:r>
              <a:rPr lang="en-US" sz="2400"/>
              <a:t>Sucking on hard candy</a:t>
            </a:r>
          </a:p>
          <a:p>
            <a:pPr lvl="1"/>
            <a:r>
              <a:rPr lang="en-US" sz="2400"/>
              <a:t>Vibration-use a vibrating pillow, battery operated wiggle pen or toy massager</a:t>
            </a:r>
          </a:p>
          <a:p>
            <a:pPr lvl="1"/>
            <a:r>
              <a:rPr lang="en-US" sz="2400"/>
              <a:t>Proprioceptive activities-especially hanging with arms, pushing, or lifting heavy objects</a:t>
            </a:r>
          </a:p>
          <a:p>
            <a:pPr lvl="1"/>
            <a:r>
              <a:rPr lang="en-US" sz="2400"/>
              <a:t>Chewing or blowing</a:t>
            </a:r>
          </a:p>
          <a:p>
            <a:pPr lvl="1"/>
            <a:r>
              <a:rPr lang="en-US" sz="2400"/>
              <a:t>Adding rhythm to the activity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t>Calming Techniques</a:t>
            </a:r>
          </a:p>
        </p:txBody>
      </p:sp>
      <p:sp>
        <p:nvSpPr>
          <p:cNvPr id="133123" name="Rectangle 3"/>
          <p:cNvSpPr>
            <a:spLocks noGrp="1" noChangeArrowheads="1"/>
          </p:cNvSpPr>
          <p:nvPr>
            <p:ph type="body" idx="1"/>
          </p:nvPr>
        </p:nvSpPr>
        <p:spPr/>
        <p:txBody>
          <a:bodyPr/>
          <a:lstStyle/>
          <a:p>
            <a:r>
              <a:rPr lang="en-US" dirty="0"/>
              <a:t>Calming activities can help a child who may be anxious or who are sensory defensive. </a:t>
            </a:r>
            <a:r>
              <a:rPr lang="en-US" dirty="0" smtClean="0"/>
              <a:t> </a:t>
            </a:r>
          </a:p>
          <a:p>
            <a:r>
              <a:rPr lang="en-US" dirty="0" smtClean="0"/>
              <a:t>These </a:t>
            </a:r>
            <a:r>
              <a:rPr lang="en-US" dirty="0"/>
              <a:t>activities assist in relaxing the nervous system and may reduce hypersensitive responses to various inputs. </a:t>
            </a:r>
            <a:r>
              <a:rPr lang="en-US" dirty="0" smtClean="0"/>
              <a:t> </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762000" y="277813"/>
            <a:ext cx="7924800" cy="788987"/>
          </a:xfrm>
        </p:spPr>
        <p:txBody>
          <a:bodyPr/>
          <a:lstStyle/>
          <a:p>
            <a:r>
              <a:rPr lang="en-US" sz="4000" dirty="0" smtClean="0"/>
              <a:t>Examples of Calming Techniques</a:t>
            </a:r>
            <a:endParaRPr lang="en-US" sz="4000" dirty="0"/>
          </a:p>
        </p:txBody>
      </p:sp>
      <p:sp>
        <p:nvSpPr>
          <p:cNvPr id="269315" name="Rectangle 3"/>
          <p:cNvSpPr>
            <a:spLocks noGrp="1" noChangeArrowheads="1"/>
          </p:cNvSpPr>
          <p:nvPr>
            <p:ph type="body" idx="1"/>
          </p:nvPr>
        </p:nvSpPr>
        <p:spPr/>
        <p:txBody>
          <a:bodyPr/>
          <a:lstStyle/>
          <a:p>
            <a:pPr lvl="1">
              <a:lnSpc>
                <a:spcPct val="80000"/>
              </a:lnSpc>
            </a:pPr>
            <a:r>
              <a:rPr lang="en-US" sz="1800" dirty="0"/>
              <a:t>Deep-pressure</a:t>
            </a:r>
          </a:p>
          <a:p>
            <a:pPr lvl="1">
              <a:lnSpc>
                <a:spcPct val="80000"/>
              </a:lnSpc>
            </a:pPr>
            <a:r>
              <a:rPr lang="en-US" sz="1800" dirty="0"/>
              <a:t>Joint Compression</a:t>
            </a:r>
          </a:p>
          <a:p>
            <a:pPr lvl="1">
              <a:lnSpc>
                <a:spcPct val="80000"/>
              </a:lnSpc>
            </a:pPr>
            <a:r>
              <a:rPr lang="en-US" sz="1800" dirty="0"/>
              <a:t>Stretching</a:t>
            </a:r>
          </a:p>
          <a:p>
            <a:pPr lvl="1">
              <a:lnSpc>
                <a:spcPct val="80000"/>
              </a:lnSpc>
            </a:pPr>
            <a:r>
              <a:rPr lang="en-US" sz="1800" dirty="0"/>
              <a:t>Snuggling in a weighted blanket, beanbag chair, or foam pillows</a:t>
            </a:r>
          </a:p>
          <a:p>
            <a:pPr lvl="1">
              <a:lnSpc>
                <a:spcPct val="80000"/>
              </a:lnSpc>
            </a:pPr>
            <a:r>
              <a:rPr lang="en-US" sz="1800" dirty="0"/>
              <a:t>Slow rocking or swinging</a:t>
            </a:r>
          </a:p>
          <a:p>
            <a:pPr lvl="1">
              <a:lnSpc>
                <a:spcPct val="80000"/>
              </a:lnSpc>
            </a:pPr>
            <a:r>
              <a:rPr lang="en-US" sz="1800" dirty="0"/>
              <a:t>Neoprene vest</a:t>
            </a:r>
          </a:p>
          <a:p>
            <a:pPr lvl="1">
              <a:lnSpc>
                <a:spcPct val="80000"/>
              </a:lnSpc>
            </a:pPr>
            <a:r>
              <a:rPr lang="en-US" sz="1800" dirty="0"/>
              <a:t>Weighted vest or collar</a:t>
            </a:r>
          </a:p>
          <a:p>
            <a:pPr lvl="1">
              <a:lnSpc>
                <a:spcPct val="80000"/>
              </a:lnSpc>
            </a:pPr>
            <a:r>
              <a:rPr lang="en-US" sz="1800" dirty="0"/>
              <a:t>Lap pad</a:t>
            </a:r>
          </a:p>
          <a:p>
            <a:pPr lvl="1">
              <a:lnSpc>
                <a:spcPct val="80000"/>
              </a:lnSpc>
            </a:pPr>
            <a:r>
              <a:rPr lang="en-US" sz="1800" dirty="0"/>
              <a:t>Sucking</a:t>
            </a:r>
          </a:p>
          <a:p>
            <a:pPr lvl="1">
              <a:lnSpc>
                <a:spcPct val="80000"/>
              </a:lnSpc>
            </a:pPr>
            <a:r>
              <a:rPr lang="en-US" sz="1800" dirty="0"/>
              <a:t>Fidget toys</a:t>
            </a:r>
          </a:p>
          <a:p>
            <a:pPr lvl="1">
              <a:lnSpc>
                <a:spcPct val="80000"/>
              </a:lnSpc>
            </a:pPr>
            <a:r>
              <a:rPr lang="en-US" sz="1800" dirty="0" smtClean="0"/>
              <a:t>Quiet </a:t>
            </a:r>
            <a:r>
              <a:rPr lang="en-US" sz="1800" dirty="0"/>
              <a:t>music with a steady beat</a:t>
            </a:r>
          </a:p>
          <a:p>
            <a:pPr lvl="1">
              <a:lnSpc>
                <a:spcPct val="80000"/>
              </a:lnSpc>
            </a:pPr>
            <a:r>
              <a:rPr lang="en-US" sz="1800" dirty="0"/>
              <a:t>Bear hugs</a:t>
            </a:r>
          </a:p>
          <a:p>
            <a:pPr lvl="1">
              <a:lnSpc>
                <a:spcPct val="80000"/>
              </a:lnSpc>
            </a:pPr>
            <a:r>
              <a:rPr lang="en-US" sz="1800" dirty="0"/>
              <a:t>Finger hugs and tugs</a:t>
            </a:r>
          </a:p>
          <a:p>
            <a:pPr lvl="1">
              <a:lnSpc>
                <a:spcPct val="80000"/>
              </a:lnSpc>
            </a:pPr>
            <a:r>
              <a:rPr lang="en-US" sz="1800" dirty="0"/>
              <a:t>Reduce noise and light levels when possible</a:t>
            </a:r>
          </a:p>
          <a:p>
            <a:pPr>
              <a:lnSpc>
                <a:spcPct val="80000"/>
              </a:lnSpc>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a:t>Alerting Techniques</a:t>
            </a:r>
          </a:p>
        </p:txBody>
      </p:sp>
      <p:sp>
        <p:nvSpPr>
          <p:cNvPr id="137219" name="Rectangle 3"/>
          <p:cNvSpPr>
            <a:spLocks noGrp="1" noChangeArrowheads="1"/>
          </p:cNvSpPr>
          <p:nvPr>
            <p:ph type="body" idx="1"/>
          </p:nvPr>
        </p:nvSpPr>
        <p:spPr/>
        <p:txBody>
          <a:bodyPr/>
          <a:lstStyle/>
          <a:p>
            <a:pPr>
              <a:lnSpc>
                <a:spcPct val="80000"/>
              </a:lnSpc>
            </a:pPr>
            <a:r>
              <a:rPr lang="en-US" sz="2800" dirty="0"/>
              <a:t>Alerting techniques can help a student who is under-reactive to sensory input, passive, or lethargic become more focused and attentive. </a:t>
            </a:r>
            <a:r>
              <a:rPr lang="en-US" sz="2800" dirty="0" smtClean="0"/>
              <a:t> </a:t>
            </a:r>
          </a:p>
          <a:p>
            <a:pPr>
              <a:lnSpc>
                <a:spcPct val="80000"/>
              </a:lnSpc>
            </a:pPr>
            <a:r>
              <a:rPr lang="en-US" sz="2800" dirty="0" smtClean="0"/>
              <a:t>It </a:t>
            </a:r>
            <a:r>
              <a:rPr lang="en-US" sz="2800" dirty="0"/>
              <a:t>is important to first determine if the student is in a “shutdown” mode in response to a negative reaction to certain input.  In this particular case alerting activities should not be utilized as it may further aggravate the situation. </a:t>
            </a:r>
            <a:r>
              <a:rPr lang="en-US" sz="2800" dirty="0" smtClean="0"/>
              <a:t> </a:t>
            </a:r>
          </a:p>
          <a:p>
            <a:pPr>
              <a:lnSpc>
                <a:spcPct val="80000"/>
              </a:lnSpc>
            </a:pPr>
            <a:r>
              <a:rPr lang="en-US" sz="2800" dirty="0" smtClean="0"/>
              <a:t>Alerting </a:t>
            </a:r>
            <a:r>
              <a:rPr lang="en-US" sz="2800" dirty="0"/>
              <a:t>activities should be closely monitored in order to prevent over stimulation.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Senses</a:t>
            </a:r>
            <a:endParaRPr lang="en-US" dirty="0"/>
          </a:p>
        </p:txBody>
      </p:sp>
      <p:sp>
        <p:nvSpPr>
          <p:cNvPr id="3" name="Content Placeholder 2"/>
          <p:cNvSpPr>
            <a:spLocks noGrp="1"/>
          </p:cNvSpPr>
          <p:nvPr>
            <p:ph idx="1"/>
          </p:nvPr>
        </p:nvSpPr>
        <p:spPr/>
        <p:txBody>
          <a:bodyPr/>
          <a:lstStyle/>
          <a:p>
            <a:r>
              <a:rPr lang="en-US" dirty="0" smtClean="0"/>
              <a:t>The infant increases his learning capacity through the development of taste and smell (gustatory and olfactory senses) as he investigates objects by putting them in his mouth.</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r>
              <a:rPr lang="en-US" dirty="0" smtClean="0"/>
              <a:t>Examples of Alerting Techniques</a:t>
            </a:r>
            <a:endParaRPr lang="en-US" dirty="0"/>
          </a:p>
        </p:txBody>
      </p:sp>
      <p:sp>
        <p:nvSpPr>
          <p:cNvPr id="271363" name="Rectangle 3"/>
          <p:cNvSpPr>
            <a:spLocks noGrp="1" noChangeArrowheads="1"/>
          </p:cNvSpPr>
          <p:nvPr>
            <p:ph type="body" idx="1"/>
          </p:nvPr>
        </p:nvSpPr>
        <p:spPr/>
        <p:txBody>
          <a:bodyPr/>
          <a:lstStyle/>
          <a:p>
            <a:pPr lvl="1">
              <a:lnSpc>
                <a:spcPct val="90000"/>
              </a:lnSpc>
            </a:pPr>
            <a:r>
              <a:rPr lang="en-US" sz="2000"/>
              <a:t>Bright lighting and fresh cool air</a:t>
            </a:r>
          </a:p>
          <a:p>
            <a:pPr lvl="1">
              <a:lnSpc>
                <a:spcPct val="90000"/>
              </a:lnSpc>
            </a:pPr>
            <a:r>
              <a:rPr lang="en-US" sz="2000"/>
              <a:t>Fast swinging</a:t>
            </a:r>
          </a:p>
          <a:p>
            <a:pPr lvl="1">
              <a:lnSpc>
                <a:spcPct val="90000"/>
              </a:lnSpc>
            </a:pPr>
            <a:r>
              <a:rPr lang="en-US" sz="2000"/>
              <a:t>Quick unpredictable movement (bouncing on a ball, lap, or mini-trampoline</a:t>
            </a:r>
          </a:p>
          <a:p>
            <a:pPr lvl="1">
              <a:lnSpc>
                <a:spcPct val="90000"/>
              </a:lnSpc>
            </a:pPr>
            <a:r>
              <a:rPr lang="en-US" sz="2000"/>
              <a:t>Drinking ice water or carbonated drink</a:t>
            </a:r>
          </a:p>
          <a:p>
            <a:pPr lvl="1">
              <a:lnSpc>
                <a:spcPct val="90000"/>
              </a:lnSpc>
            </a:pPr>
            <a:r>
              <a:rPr lang="en-US" sz="2000"/>
              <a:t>Running-tag games, hide “n” seek, running errands</a:t>
            </a:r>
          </a:p>
          <a:p>
            <a:pPr lvl="1">
              <a:lnSpc>
                <a:spcPct val="90000"/>
              </a:lnSpc>
            </a:pPr>
            <a:r>
              <a:rPr lang="en-US" sz="2000"/>
              <a:t>Sitting on a ball chair, water mat, or air pillow</a:t>
            </a:r>
          </a:p>
          <a:p>
            <a:pPr lvl="1">
              <a:lnSpc>
                <a:spcPct val="90000"/>
              </a:lnSpc>
            </a:pPr>
            <a:r>
              <a:rPr lang="en-US" sz="2000"/>
              <a:t>Misting cool water from spray bottle on face</a:t>
            </a:r>
          </a:p>
          <a:p>
            <a:pPr lvl="1">
              <a:lnSpc>
                <a:spcPct val="90000"/>
              </a:lnSpc>
            </a:pPr>
            <a:r>
              <a:rPr lang="en-US" sz="2000"/>
              <a:t>Loud, fast music and sudden noises</a:t>
            </a:r>
          </a:p>
          <a:p>
            <a:pPr lvl="1">
              <a:lnSpc>
                <a:spcPct val="90000"/>
              </a:lnSpc>
            </a:pPr>
            <a:r>
              <a:rPr lang="en-US" sz="2000"/>
              <a:t>Cause and effect toys with sound and lights</a:t>
            </a:r>
          </a:p>
          <a:p>
            <a:pPr lvl="1">
              <a:lnSpc>
                <a:spcPct val="90000"/>
              </a:lnSpc>
            </a:pPr>
            <a:r>
              <a:rPr lang="en-US" sz="2000"/>
              <a:t>Strong odors (peppermint, etc.)</a:t>
            </a:r>
          </a:p>
          <a:p>
            <a:pPr lvl="1">
              <a:lnSpc>
                <a:spcPct val="90000"/>
              </a:lnSpc>
            </a:pPr>
            <a:r>
              <a:rPr lang="en-US" sz="2000"/>
              <a:t>Visually stimulating rooms</a:t>
            </a:r>
          </a:p>
          <a:p>
            <a:pPr>
              <a:lnSpc>
                <a:spcPct val="90000"/>
              </a:lnSpc>
            </a:pPr>
            <a:endParaRPr lang="en-US" sz="240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a:t>Tactile Dysfunction</a:t>
            </a:r>
          </a:p>
        </p:txBody>
      </p:sp>
      <p:sp>
        <p:nvSpPr>
          <p:cNvPr id="139267" name="Rectangle 3"/>
          <p:cNvSpPr>
            <a:spLocks noGrp="1" noChangeArrowheads="1"/>
          </p:cNvSpPr>
          <p:nvPr>
            <p:ph type="body" idx="1"/>
          </p:nvPr>
        </p:nvSpPr>
        <p:spPr/>
        <p:txBody>
          <a:bodyPr/>
          <a:lstStyle/>
          <a:p>
            <a:pPr>
              <a:lnSpc>
                <a:spcPct val="90000"/>
              </a:lnSpc>
            </a:pPr>
            <a:r>
              <a:rPr lang="en-US" sz="2400"/>
              <a:t>Students with a dysfunctional tactile system may be hypersensitive or hyposensitive to touch or may have difficulty discriminating between different textures, temperatures, and other tactile input.  Some students may have problems regulating touch input and may excessively register the input.  They may also be unable to stop or screen out touch sensations.  These are the students who are always aware of the feel of their clothes against their skin, their hair against their necks, and their glasses against their noses.  Many touch sensations are interpreted as threatening and something to be avoided.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lstStyle/>
          <a:p>
            <a:r>
              <a:rPr lang="en-US"/>
              <a:t>Tactile Dysfunction</a:t>
            </a:r>
          </a:p>
        </p:txBody>
      </p:sp>
      <p:sp>
        <p:nvSpPr>
          <p:cNvPr id="273411" name="Rectangle 3"/>
          <p:cNvSpPr>
            <a:spLocks noGrp="1" noChangeArrowheads="1"/>
          </p:cNvSpPr>
          <p:nvPr>
            <p:ph type="body" idx="1"/>
          </p:nvPr>
        </p:nvSpPr>
        <p:spPr/>
        <p:txBody>
          <a:bodyPr/>
          <a:lstStyle/>
          <a:p>
            <a:pPr>
              <a:lnSpc>
                <a:spcPct val="80000"/>
              </a:lnSpc>
            </a:pPr>
            <a:r>
              <a:rPr lang="en-US" sz="2800" dirty="0"/>
              <a:t>Some students may have no difficulty touching objects or people but cannot tolerate receiving a touch that is not self directed. </a:t>
            </a:r>
            <a:r>
              <a:rPr lang="en-US" sz="2800" dirty="0" smtClean="0"/>
              <a:t> </a:t>
            </a:r>
          </a:p>
          <a:p>
            <a:pPr>
              <a:lnSpc>
                <a:spcPct val="80000"/>
              </a:lnSpc>
            </a:pPr>
            <a:r>
              <a:rPr lang="en-US" sz="2800" dirty="0" smtClean="0"/>
              <a:t>These </a:t>
            </a:r>
            <a:r>
              <a:rPr lang="en-US" sz="2800" dirty="0"/>
              <a:t>students may appear anxious, controlling, aggressive, unwilling to participate in school activities, and not flexible.</a:t>
            </a:r>
            <a:r>
              <a:rPr lang="en-US" sz="2800" dirty="0" smtClean="0"/>
              <a:t> </a:t>
            </a:r>
          </a:p>
          <a:p>
            <a:pPr>
              <a:lnSpc>
                <a:spcPct val="80000"/>
              </a:lnSpc>
            </a:pPr>
            <a:r>
              <a:rPr lang="en-US" sz="2800" dirty="0" smtClean="0"/>
              <a:t>These </a:t>
            </a:r>
            <a:r>
              <a:rPr lang="en-US" sz="2800" dirty="0"/>
              <a:t>behaviors enable the student to control the touch input he is receiving from the environment. Such simple activities such as brushing one’s teeth and hair are often perceived as a very uncomfortable experience for the student.</a:t>
            </a:r>
          </a:p>
          <a:p>
            <a:pPr>
              <a:lnSpc>
                <a:spcPct val="80000"/>
              </a:lnSpc>
            </a:pP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t>Tactile Dysfunction</a:t>
            </a:r>
          </a:p>
        </p:txBody>
      </p:sp>
      <p:sp>
        <p:nvSpPr>
          <p:cNvPr id="159747" name="Rectangle 3"/>
          <p:cNvSpPr>
            <a:spLocks noGrp="1" noChangeArrowheads="1"/>
          </p:cNvSpPr>
          <p:nvPr>
            <p:ph type="body" idx="1"/>
          </p:nvPr>
        </p:nvSpPr>
        <p:spPr/>
        <p:txBody>
          <a:bodyPr/>
          <a:lstStyle/>
          <a:p>
            <a:pPr lvl="1"/>
            <a:r>
              <a:rPr lang="en-US" sz="2400" dirty="0"/>
              <a:t>Other students are under-responsive to touch.  These students may have low arousal levels and may not register to touch input unless it is very intense.  They do not get appropriate feedback about where they are being touched which can significantly affect how they perceive their body  within their environment and how they move and interact</a:t>
            </a:r>
            <a:r>
              <a:rPr lang="en-US" sz="2400" dirty="0" smtClean="0"/>
              <a:t>. May walk on tiptoes, or creep using fingertips and knees only</a:t>
            </a:r>
          </a:p>
          <a:p>
            <a:pPr lvl="1"/>
            <a:r>
              <a:rPr lang="en-US" sz="2400" dirty="0" smtClean="0"/>
              <a:t>May struggle in an attempt to avoid being handled during bathing, dressing, and other personal care routines</a:t>
            </a:r>
          </a:p>
          <a:p>
            <a:pPr>
              <a:lnSpc>
                <a:spcPct val="90000"/>
              </a:lnSpc>
            </a:pPr>
            <a:endParaRPr lang="en-US" sz="2400" dirty="0" smtClean="0"/>
          </a:p>
          <a:p>
            <a:pPr>
              <a:lnSpc>
                <a:spcPct val="90000"/>
              </a:lnSpc>
            </a:pPr>
            <a:endParaRPr lang="en-US" sz="2400" dirty="0"/>
          </a:p>
          <a:p>
            <a:pPr>
              <a:lnSpc>
                <a:spcPct val="90000"/>
              </a:lnSpc>
            </a:pP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r>
              <a:rPr lang="en-US"/>
              <a:t>Tactile Dysfunction</a:t>
            </a:r>
          </a:p>
        </p:txBody>
      </p:sp>
      <p:sp>
        <p:nvSpPr>
          <p:cNvPr id="275459" name="Rectangle 3"/>
          <p:cNvSpPr>
            <a:spLocks noGrp="1" noChangeArrowheads="1"/>
          </p:cNvSpPr>
          <p:nvPr>
            <p:ph type="body" idx="1"/>
          </p:nvPr>
        </p:nvSpPr>
        <p:spPr/>
        <p:txBody>
          <a:bodyPr/>
          <a:lstStyle/>
          <a:p>
            <a:pPr>
              <a:lnSpc>
                <a:spcPct val="90000"/>
              </a:lnSpc>
            </a:pPr>
            <a:r>
              <a:rPr lang="en-US" sz="2800"/>
              <a:t>Students with tactile dysfunction will often develop poor body awareness and motor planning abilities.  Some students may experience poor touch discrimination.  They can register touch but are unable to determine the features of what they are touching.  These students have difficulty discriminating between textures, have problems identifying objects by using their sense of touch, and do not develop memories from touch experiences. </a:t>
            </a:r>
          </a:p>
          <a:p>
            <a:pPr>
              <a:lnSpc>
                <a:spcPct val="90000"/>
              </a:lnSpc>
            </a:pPr>
            <a:endParaRPr lang="en-US" sz="280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606425" y="277813"/>
            <a:ext cx="7958138" cy="977900"/>
          </a:xfrm>
        </p:spPr>
        <p:txBody>
          <a:bodyPr/>
          <a:lstStyle/>
          <a:p>
            <a:r>
              <a:rPr lang="en-US" sz="4000"/>
              <a:t>The Wilbarger Protocol for Sensory Defensiveness</a:t>
            </a:r>
          </a:p>
        </p:txBody>
      </p:sp>
      <p:sp>
        <p:nvSpPr>
          <p:cNvPr id="141315" name="Rectangle 3"/>
          <p:cNvSpPr>
            <a:spLocks noGrp="1" noChangeArrowheads="1"/>
          </p:cNvSpPr>
          <p:nvPr>
            <p:ph type="body" idx="1"/>
          </p:nvPr>
        </p:nvSpPr>
        <p:spPr/>
        <p:txBody>
          <a:bodyPr/>
          <a:lstStyle/>
          <a:p>
            <a:pPr>
              <a:buNone/>
            </a:pPr>
            <a:endParaRPr lang="en-US" sz="2800" dirty="0" smtClean="0"/>
          </a:p>
          <a:p>
            <a:r>
              <a:rPr lang="en-US" sz="2800" dirty="0"/>
              <a:t>This program was developed by an Occupational Therapist by the name of Patricia Wilbarger.  She is an internationally recognized expert who specializes in the assessment and treatment of sensory defensiveness.</a:t>
            </a:r>
          </a:p>
        </p:txBody>
      </p:sp>
      <p:sp>
        <p:nvSpPr>
          <p:cNvPr id="4" name="TextBox 3"/>
          <p:cNvSpPr txBox="1"/>
          <p:nvPr/>
        </p:nvSpPr>
        <p:spPr>
          <a:xfrm rot="20994673">
            <a:off x="2710415" y="4776097"/>
            <a:ext cx="5100490" cy="1815882"/>
          </a:xfrm>
          <a:prstGeom prst="rect">
            <a:avLst/>
          </a:prstGeom>
          <a:noFill/>
        </p:spPr>
        <p:txBody>
          <a:bodyPr wrap="square" rtlCol="0">
            <a:spAutoFit/>
          </a:bodyPr>
          <a:lstStyle/>
          <a:p>
            <a:r>
              <a:rPr lang="en-US" sz="2800" dirty="0" smtClean="0">
                <a:solidFill>
                  <a:srgbClr val="FF0000"/>
                </a:solidFill>
              </a:rPr>
              <a:t>Slides 35-41 </a:t>
            </a:r>
            <a:endParaRPr lang="en-US" sz="2800" dirty="0" smtClean="0">
              <a:solidFill>
                <a:srgbClr val="FF0000"/>
              </a:solidFill>
            </a:endParaRPr>
          </a:p>
          <a:p>
            <a:r>
              <a:rPr lang="en-US" sz="2800" dirty="0" smtClean="0">
                <a:solidFill>
                  <a:srgbClr val="FF0000"/>
                </a:solidFill>
              </a:rPr>
              <a:t>are </a:t>
            </a:r>
            <a:r>
              <a:rPr lang="en-US" sz="2800" dirty="0" smtClean="0">
                <a:solidFill>
                  <a:srgbClr val="FF0000"/>
                </a:solidFill>
              </a:rPr>
              <a:t>for your information only and only to be used under the direction of an OT!</a:t>
            </a:r>
            <a:endParaRPr lang="en-US" dirty="0">
              <a:solidFill>
                <a:srgbClr val="FF0000"/>
              </a:solidFill>
            </a:endParaRPr>
          </a:p>
        </p:txBody>
      </p:sp>
      <p:pic>
        <p:nvPicPr>
          <p:cNvPr id="2" name="Picture 1" descr="MC90043388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4800600"/>
            <a:ext cx="1828800" cy="1828800"/>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p:txBody>
          <a:bodyPr/>
          <a:lstStyle/>
          <a:p>
            <a:r>
              <a:rPr lang="en-US"/>
              <a:t>Wilbarger Protocol</a:t>
            </a:r>
          </a:p>
        </p:txBody>
      </p:sp>
      <p:sp>
        <p:nvSpPr>
          <p:cNvPr id="277507" name="Rectangle 3"/>
          <p:cNvSpPr>
            <a:spLocks noGrp="1" noChangeArrowheads="1"/>
          </p:cNvSpPr>
          <p:nvPr>
            <p:ph type="body" idx="1"/>
          </p:nvPr>
        </p:nvSpPr>
        <p:spPr/>
        <p:txBody>
          <a:bodyPr/>
          <a:lstStyle/>
          <a:p>
            <a:pPr>
              <a:lnSpc>
                <a:spcPct val="90000"/>
              </a:lnSpc>
            </a:pPr>
            <a:r>
              <a:rPr lang="en-US"/>
              <a:t>An Occupational Therapist who has been trained to use the technique, and who knows sensory integration theory, needs to teach and supervise the Wilbarger Protocol.  It is important that this technique be carried out in a proper manner as it may be uncomfortable for the student and may cause an undesirable result.</a:t>
            </a:r>
          </a:p>
          <a:p>
            <a:pPr>
              <a:lnSpc>
                <a:spcPct val="90000"/>
              </a:lnSpc>
            </a:pPr>
            <a:endParaRPr lang="en-US"/>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sz="4000" dirty="0"/>
              <a:t>The Wilbarger </a:t>
            </a:r>
            <a:r>
              <a:rPr lang="en-US" sz="4000" dirty="0" smtClean="0"/>
              <a:t>Protocol, </a:t>
            </a:r>
            <a:r>
              <a:rPr lang="en-US" sz="4000" dirty="0"/>
              <a:t>continued</a:t>
            </a:r>
          </a:p>
        </p:txBody>
      </p:sp>
      <p:sp>
        <p:nvSpPr>
          <p:cNvPr id="143363" name="Rectangle 3"/>
          <p:cNvSpPr>
            <a:spLocks noGrp="1" noChangeArrowheads="1"/>
          </p:cNvSpPr>
          <p:nvPr>
            <p:ph type="body" idx="1"/>
          </p:nvPr>
        </p:nvSpPr>
        <p:spPr/>
        <p:txBody>
          <a:bodyPr/>
          <a:lstStyle/>
          <a:p>
            <a:pPr>
              <a:lnSpc>
                <a:spcPct val="90000"/>
              </a:lnSpc>
            </a:pPr>
            <a:r>
              <a:rPr lang="en-US" sz="2400" dirty="0"/>
              <a:t>The first part of the Wilbarger Protocol involves providing deep pressure to the skin on the arms, back, and legs through the use of a special surgical brush.  It is similar to receiving a deep massage using a surgical brush.  The brush is used in a </a:t>
            </a:r>
            <a:r>
              <a:rPr lang="en-US" sz="2400" dirty="0" smtClean="0"/>
              <a:t>fast </a:t>
            </a:r>
            <a:r>
              <a:rPr lang="en-US" sz="2400" dirty="0"/>
              <a:t>and </a:t>
            </a:r>
            <a:r>
              <a:rPr lang="en-US" sz="2400" dirty="0" smtClean="0"/>
              <a:t>firm </a:t>
            </a:r>
            <a:r>
              <a:rPr lang="en-US" sz="2400" dirty="0"/>
              <a:t>manner and provides consistent deep pressure input to a wide skin surface on the body. </a:t>
            </a:r>
          </a:p>
          <a:p>
            <a:pPr>
              <a:lnSpc>
                <a:spcPct val="90000"/>
              </a:lnSpc>
            </a:pPr>
            <a:r>
              <a:rPr lang="en-US" sz="2400" dirty="0"/>
              <a:t>The face and the stomach areas are never brushed</a:t>
            </a:r>
          </a:p>
          <a:p>
            <a:pPr>
              <a:lnSpc>
                <a:spcPct val="90000"/>
              </a:lnSpc>
            </a:pPr>
            <a:r>
              <a:rPr lang="en-US" sz="2400" dirty="0"/>
              <a:t>Never brush on open or irritated skin areas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p:txBody>
          <a:bodyPr/>
          <a:lstStyle/>
          <a:p>
            <a:r>
              <a:rPr lang="en-US"/>
              <a:t>Wilbarger Theory</a:t>
            </a:r>
          </a:p>
        </p:txBody>
      </p:sp>
      <p:sp>
        <p:nvSpPr>
          <p:cNvPr id="310275" name="Rectangle 3"/>
          <p:cNvSpPr>
            <a:spLocks noGrp="1" noChangeArrowheads="1"/>
          </p:cNvSpPr>
          <p:nvPr>
            <p:ph type="body" idx="1"/>
          </p:nvPr>
        </p:nvSpPr>
        <p:spPr/>
        <p:txBody>
          <a:bodyPr/>
          <a:lstStyle/>
          <a:p>
            <a:pPr marL="609600" indent="-609600"/>
            <a:endParaRPr lang="en-US"/>
          </a:p>
          <a:p>
            <a:pPr marL="609600" indent="-609600"/>
            <a:r>
              <a:rPr lang="en-US"/>
              <a:t>The brushing:</a:t>
            </a:r>
          </a:p>
          <a:p>
            <a:pPr marL="990600" lvl="1" indent="-533400"/>
            <a:r>
              <a:rPr lang="en-US"/>
              <a:t>Shuts down the protective receptors in surface of the skin</a:t>
            </a:r>
          </a:p>
          <a:p>
            <a:pPr marL="990600" lvl="1" indent="-533400"/>
            <a:r>
              <a:rPr lang="en-US"/>
              <a:t>Allows the discriminating receptors below the surface to keep working</a:t>
            </a:r>
          </a:p>
          <a:p>
            <a:pPr marL="990600" lvl="1" indent="-533400"/>
            <a:r>
              <a:rPr lang="en-US"/>
              <a:t>The student then is able to receive sensory information without distress</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p:txBody>
          <a:bodyPr/>
          <a:lstStyle/>
          <a:p>
            <a:r>
              <a:rPr lang="en-US"/>
              <a:t>Wilbarger Protocol</a:t>
            </a:r>
          </a:p>
        </p:txBody>
      </p:sp>
      <p:sp>
        <p:nvSpPr>
          <p:cNvPr id="279555" name="Rectangle 3"/>
          <p:cNvSpPr>
            <a:spLocks noGrp="1" noChangeArrowheads="1"/>
          </p:cNvSpPr>
          <p:nvPr>
            <p:ph type="body" idx="1"/>
          </p:nvPr>
        </p:nvSpPr>
        <p:spPr/>
        <p:txBody>
          <a:bodyPr/>
          <a:lstStyle/>
          <a:p>
            <a:r>
              <a:rPr lang="en-US" dirty="0"/>
              <a:t>After the brush massage, the student receives gentle compressions to the shoulders, elbows, wrists/fingers, hips, knees, ankles, and </a:t>
            </a:r>
            <a:r>
              <a:rPr lang="en-US" dirty="0" smtClean="0"/>
              <a:t>back. </a:t>
            </a:r>
            <a:r>
              <a:rPr lang="en-US" dirty="0"/>
              <a:t>The compressions provide </a:t>
            </a:r>
            <a:r>
              <a:rPr lang="en-US" dirty="0" err="1"/>
              <a:t>proprioceptive</a:t>
            </a:r>
            <a:r>
              <a:rPr lang="en-US" dirty="0"/>
              <a:t> input to all of our joint surfaces.  The entire routine should only take about three minutes.</a:t>
            </a:r>
          </a:p>
          <a:p>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a:t>The Senses</a:t>
            </a:r>
          </a:p>
        </p:txBody>
      </p:sp>
      <p:sp>
        <p:nvSpPr>
          <p:cNvPr id="259075" name="Rectangle 3"/>
          <p:cNvSpPr>
            <a:spLocks noGrp="1" noChangeArrowheads="1"/>
          </p:cNvSpPr>
          <p:nvPr>
            <p:ph type="body" idx="1"/>
          </p:nvPr>
        </p:nvSpPr>
        <p:spPr/>
        <p:txBody>
          <a:bodyPr/>
          <a:lstStyle/>
          <a:p>
            <a:r>
              <a:rPr lang="en-US" dirty="0"/>
              <a:t>“As the child matures, he develops increasing awareness of his body’s position in space (kinesthesia) enabling him to move under, over, and around objects without bumping into them. </a:t>
            </a:r>
            <a:r>
              <a:rPr lang="en-US" dirty="0" smtClean="0"/>
              <a:t> </a:t>
            </a:r>
          </a:p>
          <a:p>
            <a:r>
              <a:rPr lang="en-US" dirty="0" smtClean="0"/>
              <a:t>He </a:t>
            </a:r>
            <a:r>
              <a:rPr lang="en-US" dirty="0"/>
              <a:t>is also learning to balance while sitting, crawling, standing, and walking.  </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sz="4000"/>
              <a:t>The Wilbarger Protocol continued</a:t>
            </a:r>
          </a:p>
        </p:txBody>
      </p:sp>
      <p:sp>
        <p:nvSpPr>
          <p:cNvPr id="145411" name="Rectangle 3"/>
          <p:cNvSpPr>
            <a:spLocks noGrp="1" noChangeArrowheads="1"/>
          </p:cNvSpPr>
          <p:nvPr>
            <p:ph type="body" idx="1"/>
          </p:nvPr>
        </p:nvSpPr>
        <p:spPr/>
        <p:txBody>
          <a:bodyPr/>
          <a:lstStyle/>
          <a:p>
            <a:endParaRPr lang="en-US"/>
          </a:p>
          <a:p>
            <a:endParaRPr lang="en-US"/>
          </a:p>
          <a:p>
            <a:r>
              <a:rPr lang="en-US"/>
              <a:t>It is important to remember that there is currently lack of documented research to substantiate this technique.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p:txBody>
          <a:bodyPr/>
          <a:lstStyle/>
          <a:p>
            <a:r>
              <a:rPr lang="en-US"/>
              <a:t>Wilbarger Protocol</a:t>
            </a:r>
          </a:p>
        </p:txBody>
      </p:sp>
      <p:sp>
        <p:nvSpPr>
          <p:cNvPr id="281603" name="Rectangle 3"/>
          <p:cNvSpPr>
            <a:spLocks noGrp="1" noChangeArrowheads="1"/>
          </p:cNvSpPr>
          <p:nvPr>
            <p:ph type="body" idx="1"/>
          </p:nvPr>
        </p:nvSpPr>
        <p:spPr/>
        <p:txBody>
          <a:bodyPr/>
          <a:lstStyle/>
          <a:p>
            <a:r>
              <a:rPr lang="en-US"/>
              <a:t>However, this technique has been utilized by many parents and professionals who have reported that their students/children have responded in a positive manner demonstrating a reduction in sensory defensiveness, as well as improved behavior and interaction.</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z="4000"/>
              <a:t>Vestibular System</a:t>
            </a:r>
            <a:br>
              <a:rPr lang="en-US" sz="4000"/>
            </a:br>
            <a:endParaRPr lang="en-US" sz="4000"/>
          </a:p>
        </p:txBody>
      </p:sp>
      <p:sp>
        <p:nvSpPr>
          <p:cNvPr id="118787" name="Rectangle 3"/>
          <p:cNvSpPr>
            <a:spLocks noGrp="1" noChangeArrowheads="1"/>
          </p:cNvSpPr>
          <p:nvPr>
            <p:ph type="body" idx="1"/>
          </p:nvPr>
        </p:nvSpPr>
        <p:spPr/>
        <p:txBody>
          <a:bodyPr/>
          <a:lstStyle/>
          <a:p>
            <a:pPr>
              <a:lnSpc>
                <a:spcPct val="80000"/>
              </a:lnSpc>
            </a:pPr>
            <a:r>
              <a:rPr lang="en-US" sz="2800"/>
              <a:t>Vestibular system function:</a:t>
            </a:r>
          </a:p>
          <a:p>
            <a:pPr>
              <a:lnSpc>
                <a:spcPct val="80000"/>
              </a:lnSpc>
            </a:pPr>
            <a:endParaRPr lang="en-US" sz="2800"/>
          </a:p>
          <a:p>
            <a:pPr>
              <a:lnSpc>
                <a:spcPct val="80000"/>
              </a:lnSpc>
            </a:pPr>
            <a:r>
              <a:rPr lang="en-US" sz="2800"/>
              <a:t>Is to enable the student to orient himself in space and to make adaptive and exploratory eye, head and limb movements.  It interacts with the visual and the propriceptive, to inform the student:</a:t>
            </a:r>
            <a:br>
              <a:rPr lang="en-US" sz="2800"/>
            </a:br>
            <a:endParaRPr lang="en-US" sz="2800"/>
          </a:p>
          <a:p>
            <a:pPr lvl="1">
              <a:lnSpc>
                <a:spcPct val="80000"/>
              </a:lnSpc>
            </a:pPr>
            <a:endParaRPr lang="en-US"/>
          </a:p>
          <a:p>
            <a:pPr>
              <a:lnSpc>
                <a:spcPct val="80000"/>
              </a:lnSpc>
              <a:buFont typeface="Wingdings" pitchFamily="2" charset="2"/>
              <a:buNone/>
            </a:pPr>
            <a:r>
              <a:rPr lang="en-US" sz="2800"/>
              <a:t>   </a:t>
            </a:r>
          </a:p>
          <a:p>
            <a:pPr>
              <a:lnSpc>
                <a:spcPct val="80000"/>
              </a:lnSpc>
            </a:pPr>
            <a:endParaRPr lang="en-US" sz="280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r>
              <a:rPr lang="en-US"/>
              <a:t>Vestibular</a:t>
            </a:r>
          </a:p>
        </p:txBody>
      </p:sp>
      <p:sp>
        <p:nvSpPr>
          <p:cNvPr id="283651" name="Rectangle 3"/>
          <p:cNvSpPr>
            <a:spLocks noGrp="1" noChangeArrowheads="1"/>
          </p:cNvSpPr>
          <p:nvPr>
            <p:ph type="body" idx="1"/>
          </p:nvPr>
        </p:nvSpPr>
        <p:spPr/>
        <p:txBody>
          <a:bodyPr/>
          <a:lstStyle/>
          <a:p>
            <a:pPr>
              <a:lnSpc>
                <a:spcPct val="135000"/>
              </a:lnSpc>
              <a:buNone/>
            </a:pPr>
            <a:r>
              <a:rPr lang="en-US" sz="2400" dirty="0" smtClean="0"/>
              <a:t>It interacts with the visual and the </a:t>
            </a:r>
            <a:r>
              <a:rPr lang="en-US" sz="2400" dirty="0" err="1" smtClean="0"/>
              <a:t>proprioceptive</a:t>
            </a:r>
            <a:r>
              <a:rPr lang="en-US" sz="2400" dirty="0" smtClean="0"/>
              <a:t> system to inform the student:</a:t>
            </a:r>
          </a:p>
          <a:p>
            <a:pPr lvl="1">
              <a:lnSpc>
                <a:spcPct val="135000"/>
              </a:lnSpc>
            </a:pPr>
            <a:r>
              <a:rPr lang="en-US" sz="2000" dirty="0" smtClean="0"/>
              <a:t>Whether </a:t>
            </a:r>
            <a:r>
              <a:rPr lang="en-US" sz="2000" dirty="0"/>
              <a:t>the student, the surface, or objects are moving                                                                       </a:t>
            </a:r>
          </a:p>
          <a:p>
            <a:pPr lvl="1">
              <a:lnSpc>
                <a:spcPct val="135000"/>
              </a:lnSpc>
            </a:pPr>
            <a:r>
              <a:rPr lang="en-US" sz="2000" dirty="0"/>
              <a:t>How well and where the student is moving                 </a:t>
            </a:r>
          </a:p>
          <a:p>
            <a:pPr lvl="1">
              <a:lnSpc>
                <a:spcPct val="135000"/>
              </a:lnSpc>
            </a:pPr>
            <a:r>
              <a:rPr lang="en-US" sz="2000" dirty="0"/>
              <a:t>What are the positions of the joints in relationship to one another </a:t>
            </a:r>
          </a:p>
          <a:p>
            <a:pPr lvl="1">
              <a:lnSpc>
                <a:spcPct val="135000"/>
              </a:lnSpc>
            </a:pPr>
            <a:r>
              <a:rPr lang="en-US" sz="2000" dirty="0"/>
              <a:t>Maintain balance and assist in making accommodations </a:t>
            </a:r>
          </a:p>
          <a:p>
            <a:pPr lvl="1">
              <a:lnSpc>
                <a:spcPct val="135000"/>
              </a:lnSpc>
            </a:pPr>
            <a:r>
              <a:rPr lang="en-US" sz="2000" dirty="0"/>
              <a:t>Enhances muscle tone (balance between loose or tense muscle) – the tension of the muscles</a:t>
            </a:r>
          </a:p>
          <a:p>
            <a:pPr>
              <a:lnSpc>
                <a:spcPct val="90000"/>
              </a:lnSpc>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n-US"/>
              <a:t>Dyspraxia</a:t>
            </a:r>
          </a:p>
        </p:txBody>
      </p:sp>
      <p:sp>
        <p:nvSpPr>
          <p:cNvPr id="250883" name="Rectangle 3"/>
          <p:cNvSpPr>
            <a:spLocks noGrp="1" noChangeArrowheads="1"/>
          </p:cNvSpPr>
          <p:nvPr>
            <p:ph type="body" idx="1"/>
          </p:nvPr>
        </p:nvSpPr>
        <p:spPr/>
        <p:txBody>
          <a:bodyPr/>
          <a:lstStyle/>
          <a:p>
            <a:r>
              <a:rPr lang="en-US"/>
              <a:t>Dyspraxia-The partial loss of the ability to coordinate and perform purposeful movements.</a:t>
            </a:r>
          </a:p>
          <a:p>
            <a:endParaRPr lang="en-US"/>
          </a:p>
          <a:p>
            <a:r>
              <a:rPr lang="en-US"/>
              <a:t>Motor Planning-The ability to organize sensory input and execute a series of movements.</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r>
              <a:rPr lang="en-US" sz="4000"/>
              <a:t>Example:</a:t>
            </a:r>
            <a:br>
              <a:rPr lang="en-US" sz="4000"/>
            </a:br>
            <a:endParaRPr lang="en-US" sz="4000"/>
          </a:p>
        </p:txBody>
      </p:sp>
      <p:sp>
        <p:nvSpPr>
          <p:cNvPr id="252931" name="Rectangle 3"/>
          <p:cNvSpPr>
            <a:spLocks noGrp="1" noChangeArrowheads="1"/>
          </p:cNvSpPr>
          <p:nvPr>
            <p:ph type="body" idx="1"/>
          </p:nvPr>
        </p:nvSpPr>
        <p:spPr/>
        <p:txBody>
          <a:bodyPr/>
          <a:lstStyle/>
          <a:p>
            <a:r>
              <a:rPr lang="en-US"/>
              <a:t>Dyspraxia/Motor Planning</a:t>
            </a:r>
          </a:p>
          <a:p>
            <a:pPr>
              <a:buFont typeface="Wingdings" pitchFamily="2" charset="2"/>
              <a:buNone/>
            </a:pPr>
            <a:endParaRPr lang="en-US"/>
          </a:p>
          <a:p>
            <a:pPr lvl="1"/>
            <a:r>
              <a:rPr lang="en-US"/>
              <a:t>A student has difficulty organizing the  steps in order to put on a shirt.</a:t>
            </a:r>
          </a:p>
          <a:p>
            <a:pPr lvl="1"/>
            <a:r>
              <a:rPr lang="en-US"/>
              <a:t>Difficulty riding a bike</a:t>
            </a:r>
          </a:p>
          <a:p>
            <a:pPr lvl="1"/>
            <a:r>
              <a:rPr lang="en-US"/>
              <a:t>Difficulty kicking a ball</a:t>
            </a:r>
          </a:p>
          <a:p>
            <a:endParaRPr lang="en-US"/>
          </a:p>
          <a:p>
            <a:pPr lvl="1">
              <a:buFontTx/>
              <a:buNone/>
            </a:pPr>
            <a:r>
              <a:rPr lang="en-US"/>
              <a:t>	</a:t>
            </a:r>
          </a:p>
          <a:p>
            <a:pPr lvl="1">
              <a:buFontTx/>
              <a:buNone/>
            </a:pPr>
            <a:endParaRPr lang="en-US"/>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t>Vestibular Dysfunctions</a:t>
            </a:r>
          </a:p>
        </p:txBody>
      </p:sp>
      <p:sp>
        <p:nvSpPr>
          <p:cNvPr id="120835" name="Rectangle 3"/>
          <p:cNvSpPr>
            <a:spLocks noGrp="1" noChangeArrowheads="1"/>
          </p:cNvSpPr>
          <p:nvPr>
            <p:ph type="body" idx="1"/>
          </p:nvPr>
        </p:nvSpPr>
        <p:spPr/>
        <p:txBody>
          <a:bodyPr/>
          <a:lstStyle/>
          <a:p>
            <a:pPr>
              <a:lnSpc>
                <a:spcPct val="80000"/>
              </a:lnSpc>
              <a:buFont typeface="Wingdings" pitchFamily="2" charset="2"/>
              <a:buNone/>
            </a:pPr>
            <a:endParaRPr lang="en-US" sz="2400" dirty="0" smtClean="0"/>
          </a:p>
          <a:p>
            <a:pPr lvl="1">
              <a:lnSpc>
                <a:spcPct val="80000"/>
              </a:lnSpc>
            </a:pPr>
            <a:r>
              <a:rPr lang="en-US" sz="2400" dirty="0"/>
              <a:t>The student may be fearful of movement and hesitant to participate in movement activities</a:t>
            </a:r>
          </a:p>
          <a:p>
            <a:pPr lvl="1">
              <a:lnSpc>
                <a:spcPct val="80000"/>
              </a:lnSpc>
              <a:buFontTx/>
              <a:buNone/>
            </a:pPr>
            <a:r>
              <a:rPr lang="en-US" sz="2400" dirty="0"/>
              <a:t>- Righting and equilibrium reaction may be delayed</a:t>
            </a:r>
          </a:p>
          <a:p>
            <a:pPr lvl="1">
              <a:lnSpc>
                <a:spcPct val="80000"/>
              </a:lnSpc>
              <a:buFontTx/>
              <a:buNone/>
            </a:pPr>
            <a:r>
              <a:rPr lang="en-US" sz="2400" dirty="0"/>
              <a:t>- May avoid movement and prefer to remain curled up with the head resting on the surface </a:t>
            </a:r>
          </a:p>
          <a:p>
            <a:pPr lvl="1">
              <a:lnSpc>
                <a:spcPct val="80000"/>
              </a:lnSpc>
            </a:pPr>
            <a:r>
              <a:rPr lang="en-US" sz="2400" dirty="0"/>
              <a:t>Unsure of location in space and have difficulty identifying or localizing body parts</a:t>
            </a:r>
          </a:p>
          <a:p>
            <a:pPr lvl="1">
              <a:lnSpc>
                <a:spcPct val="80000"/>
              </a:lnSpc>
            </a:pPr>
            <a:r>
              <a:rPr lang="en-US" sz="2400" dirty="0"/>
              <a:t>Strives to maintain upright postures by relying heavily on visual and </a:t>
            </a:r>
            <a:r>
              <a:rPr lang="en-US" sz="2400" dirty="0" err="1"/>
              <a:t>proprioceptive</a:t>
            </a:r>
            <a:r>
              <a:rPr lang="en-US" sz="2400" dirty="0"/>
              <a:t> feedback and may fix gaze on the floor rather than  on </a:t>
            </a:r>
            <a:r>
              <a:rPr lang="en-US" sz="2400" dirty="0" smtClean="0"/>
              <a:t>direction</a:t>
            </a:r>
          </a:p>
          <a:p>
            <a:pPr>
              <a:lnSpc>
                <a:spcPct val="80000"/>
              </a:lnSpc>
            </a:pPr>
            <a:endParaRPr lang="en-US" sz="2000" dirty="0"/>
          </a:p>
          <a:p>
            <a:pPr>
              <a:lnSpc>
                <a:spcPct val="80000"/>
              </a:lnSpc>
              <a:buFont typeface="Wingdings" pitchFamily="2" charset="2"/>
              <a:buNone/>
            </a:pPr>
            <a:endParaRPr lang="en-US" sz="2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ChangeArrowheads="1"/>
          </p:cNvSpPr>
          <p:nvPr>
            <p:ph type="title"/>
          </p:nvPr>
        </p:nvSpPr>
        <p:spPr/>
        <p:txBody>
          <a:bodyPr/>
          <a:lstStyle/>
          <a:p>
            <a:r>
              <a:rPr lang="en-US" dirty="0"/>
              <a:t>Vestibular</a:t>
            </a:r>
            <a:r>
              <a:rPr lang="en-US" dirty="0" smtClean="0"/>
              <a:t> Dysfunction</a:t>
            </a:r>
            <a:endParaRPr lang="en-US" dirty="0"/>
          </a:p>
        </p:txBody>
      </p:sp>
      <p:sp>
        <p:nvSpPr>
          <p:cNvPr id="287747" name="Rectangle 3"/>
          <p:cNvSpPr>
            <a:spLocks noGrp="1" noChangeArrowheads="1"/>
          </p:cNvSpPr>
          <p:nvPr>
            <p:ph type="body" idx="1"/>
          </p:nvPr>
        </p:nvSpPr>
        <p:spPr/>
        <p:txBody>
          <a:bodyPr/>
          <a:lstStyle/>
          <a:p>
            <a:pPr lvl="1"/>
            <a:r>
              <a:rPr lang="en-US" sz="2400"/>
              <a:t>May bump into objects because of a distorted senses of movement </a:t>
            </a:r>
          </a:p>
          <a:p>
            <a:pPr lvl="1"/>
            <a:r>
              <a:rPr lang="en-US" sz="2400"/>
              <a:t>May have difficulty walking in the dark or on uneven surfaces</a:t>
            </a:r>
          </a:p>
          <a:p>
            <a:pPr lvl="1"/>
            <a:r>
              <a:rPr lang="en-US" sz="2400"/>
              <a:t>May exhibit rigid posture and may move only in straight planes</a:t>
            </a:r>
          </a:p>
          <a:p>
            <a:pPr lvl="1"/>
            <a:r>
              <a:rPr lang="en-US" sz="2400"/>
              <a:t>May easily be overcome with motion sickness</a:t>
            </a:r>
          </a:p>
          <a:p>
            <a:pPr lvl="1"/>
            <a:r>
              <a:rPr lang="en-US" sz="2400"/>
              <a:t>May spend hours rocking, or shaking the head and/or hands</a:t>
            </a:r>
          </a:p>
          <a:p>
            <a:pPr lvl="1"/>
            <a:r>
              <a:rPr lang="en-US" sz="2400"/>
              <a:t>May  engage in repetitive spinning motions</a:t>
            </a:r>
          </a:p>
          <a:p>
            <a:pPr>
              <a:buFont typeface="Wingdings" pitchFamily="2" charset="2"/>
              <a:buNone/>
            </a:pPr>
            <a:endParaRPr lang="en-US" sz="280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n-US"/>
              <a:t>Proprioceptive System</a:t>
            </a:r>
          </a:p>
        </p:txBody>
      </p:sp>
      <p:sp>
        <p:nvSpPr>
          <p:cNvPr id="122883" name="Rectangle 3"/>
          <p:cNvSpPr>
            <a:spLocks noGrp="1" noChangeArrowheads="1"/>
          </p:cNvSpPr>
          <p:nvPr>
            <p:ph type="body" idx="1"/>
          </p:nvPr>
        </p:nvSpPr>
        <p:spPr/>
        <p:txBody>
          <a:bodyPr/>
          <a:lstStyle/>
          <a:p>
            <a:pPr>
              <a:lnSpc>
                <a:spcPct val="80000"/>
              </a:lnSpc>
            </a:pPr>
            <a:endParaRPr lang="en-US" sz="2400"/>
          </a:p>
          <a:p>
            <a:pPr>
              <a:lnSpc>
                <a:spcPct val="80000"/>
              </a:lnSpc>
            </a:pPr>
            <a:endParaRPr lang="en-US" sz="2400"/>
          </a:p>
          <a:p>
            <a:pPr>
              <a:lnSpc>
                <a:spcPct val="80000"/>
              </a:lnSpc>
            </a:pPr>
            <a:r>
              <a:rPr lang="en-US" sz="2400"/>
              <a:t>Proprioceptive system function:</a:t>
            </a:r>
          </a:p>
          <a:p>
            <a:pPr lvl="1">
              <a:lnSpc>
                <a:spcPct val="80000"/>
              </a:lnSpc>
              <a:buFontTx/>
              <a:buNone/>
            </a:pPr>
            <a:r>
              <a:rPr lang="en-US" sz="2400"/>
              <a:t>	Information coming from the joints, muscles, tendons send messages to help the student to accommodate the environment.</a:t>
            </a:r>
          </a:p>
          <a:p>
            <a:pPr lvl="1">
              <a:lnSpc>
                <a:spcPct val="80000"/>
              </a:lnSpc>
              <a:buFontTx/>
              <a:buNone/>
            </a:pPr>
            <a:endParaRPr lang="en-US" sz="2400"/>
          </a:p>
          <a:p>
            <a:pPr>
              <a:lnSpc>
                <a:spcPct val="80000"/>
              </a:lnSpc>
              <a:buFont typeface="Wingdings" pitchFamily="2" charset="2"/>
              <a:buNone/>
            </a:pPr>
            <a:endParaRPr lang="en-US" sz="2400"/>
          </a:p>
          <a:p>
            <a:pPr>
              <a:lnSpc>
                <a:spcPct val="80000"/>
              </a:lnSpc>
              <a:buFont typeface="Wingdings" pitchFamily="2" charset="2"/>
              <a:buNone/>
            </a:pPr>
            <a:endParaRPr lang="en-US" sz="1800"/>
          </a:p>
          <a:p>
            <a:pPr>
              <a:lnSpc>
                <a:spcPct val="80000"/>
              </a:lnSpc>
              <a:buFont typeface="Wingdings" pitchFamily="2" charset="2"/>
              <a:buNone/>
            </a:pPr>
            <a:endParaRPr lang="en-US" sz="1800"/>
          </a:p>
          <a:p>
            <a:pPr>
              <a:lnSpc>
                <a:spcPct val="80000"/>
              </a:lnSpc>
              <a:buFont typeface="Wingdings" pitchFamily="2" charset="2"/>
              <a:buNone/>
            </a:pPr>
            <a:endParaRPr lang="en-US" sz="1800"/>
          </a:p>
          <a:p>
            <a:pPr>
              <a:lnSpc>
                <a:spcPct val="80000"/>
              </a:lnSpc>
              <a:buFont typeface="Wingdings" pitchFamily="2" charset="2"/>
              <a:buNone/>
            </a:pPr>
            <a:endParaRPr lang="en-US" sz="1800"/>
          </a:p>
          <a:p>
            <a:pPr>
              <a:lnSpc>
                <a:spcPct val="80000"/>
              </a:lnSpc>
              <a:buFont typeface="Wingdings" pitchFamily="2" charset="2"/>
              <a:buNone/>
            </a:pPr>
            <a:r>
              <a:rPr lang="en-US" sz="1800"/>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r>
              <a:rPr lang="en-US"/>
              <a:t>Proprioceptive System</a:t>
            </a:r>
          </a:p>
        </p:txBody>
      </p:sp>
      <p:sp>
        <p:nvSpPr>
          <p:cNvPr id="312323" name="Rectangle 3"/>
          <p:cNvSpPr>
            <a:spLocks noGrp="1" noChangeArrowheads="1"/>
          </p:cNvSpPr>
          <p:nvPr>
            <p:ph type="body" idx="1"/>
          </p:nvPr>
        </p:nvSpPr>
        <p:spPr/>
        <p:txBody>
          <a:bodyPr/>
          <a:lstStyle/>
          <a:p>
            <a:pPr lvl="1"/>
            <a:r>
              <a:rPr lang="en-US"/>
              <a:t>Position of body parts</a:t>
            </a:r>
          </a:p>
          <a:p>
            <a:pPr lvl="1"/>
            <a:r>
              <a:rPr lang="en-US"/>
              <a:t>Responds when a muscle is pulled and stretched</a:t>
            </a:r>
          </a:p>
          <a:p>
            <a:pPr lvl="1"/>
            <a:r>
              <a:rPr lang="en-US"/>
              <a:t>Responds to maintain touch pressure</a:t>
            </a:r>
          </a:p>
          <a:p>
            <a:pPr lvl="1"/>
            <a:r>
              <a:rPr lang="en-US"/>
              <a:t>Assists in developing body scheme for motor planning</a:t>
            </a:r>
          </a:p>
          <a:p>
            <a:pPr lvl="1">
              <a:buFontTx/>
              <a:buNone/>
            </a:pPr>
            <a:r>
              <a:rPr lang="en-US"/>
              <a:t>	</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n-US" sz="4000"/>
              <a:t/>
            </a:r>
            <a:br>
              <a:rPr lang="en-US" sz="4000"/>
            </a:br>
            <a:r>
              <a:rPr lang="en-US" sz="4000"/>
              <a:t>The Senses</a:t>
            </a:r>
          </a:p>
        </p:txBody>
      </p:sp>
      <p:sp>
        <p:nvSpPr>
          <p:cNvPr id="261123" name="Rectangle 3"/>
          <p:cNvSpPr>
            <a:spLocks noGrp="1" noChangeArrowheads="1"/>
          </p:cNvSpPr>
          <p:nvPr>
            <p:ph type="body" idx="1"/>
          </p:nvPr>
        </p:nvSpPr>
        <p:spPr/>
        <p:txBody>
          <a:bodyPr/>
          <a:lstStyle/>
          <a:p>
            <a:r>
              <a:rPr lang="en-US"/>
              <a:t>“Simultaneously, sight and hearing (visual and auditory senses) are becoming more highly developed and are increasingly important for learning.”</a:t>
            </a:r>
          </a:p>
          <a:p>
            <a:endParaRPr lang="en-US"/>
          </a:p>
          <a:p>
            <a:pPr lvl="4"/>
            <a:r>
              <a:rPr lang="en-US"/>
              <a:t>OT Resources/siact.htm</a:t>
            </a: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t>Proprioceptive System</a:t>
            </a:r>
          </a:p>
        </p:txBody>
      </p:sp>
      <p:sp>
        <p:nvSpPr>
          <p:cNvPr id="124931" name="Rectangle 3"/>
          <p:cNvSpPr>
            <a:spLocks noGrp="1" noChangeArrowheads="1"/>
          </p:cNvSpPr>
          <p:nvPr>
            <p:ph type="body" idx="1"/>
          </p:nvPr>
        </p:nvSpPr>
        <p:spPr/>
        <p:txBody>
          <a:bodyPr/>
          <a:lstStyle/>
          <a:p>
            <a:r>
              <a:rPr lang="en-US" sz="2400" dirty="0" err="1" smtClean="0"/>
              <a:t>Proprioceptive</a:t>
            </a:r>
            <a:r>
              <a:rPr lang="en-US" sz="2400" dirty="0" smtClean="0"/>
              <a:t> </a:t>
            </a:r>
            <a:r>
              <a:rPr lang="en-US" sz="2400" dirty="0"/>
              <a:t>Dysfunction:</a:t>
            </a:r>
          </a:p>
          <a:p>
            <a:pPr lvl="1"/>
            <a:r>
              <a:rPr lang="en-US" sz="2000" dirty="0"/>
              <a:t>May have difficulty planning and directing </a:t>
            </a:r>
            <a:r>
              <a:rPr lang="en-US" sz="2000" dirty="0" smtClean="0"/>
              <a:t>movement</a:t>
            </a:r>
          </a:p>
          <a:p>
            <a:pPr lvl="1"/>
            <a:r>
              <a:rPr lang="en-US" sz="2000" dirty="0" smtClean="0"/>
              <a:t>Pain threshold may be high and responses to pain lessened</a:t>
            </a:r>
          </a:p>
          <a:p>
            <a:pPr lvl="1"/>
            <a:r>
              <a:rPr lang="en-US" sz="2000" dirty="0" smtClean="0"/>
              <a:t>May crave intense tactile input such as head banging, pinching, biting, and hitting</a:t>
            </a:r>
            <a:endParaRPr lang="en-US" sz="2000" dirty="0"/>
          </a:p>
          <a:p>
            <a:pPr lvl="1"/>
            <a:r>
              <a:rPr lang="en-US" sz="2000" dirty="0" smtClean="0"/>
              <a:t>May walk on tiptoes, or creep using fingertips and knees only</a:t>
            </a:r>
          </a:p>
          <a:p>
            <a:pPr lvl="1"/>
            <a:r>
              <a:rPr lang="en-US" sz="2000" dirty="0" smtClean="0"/>
              <a:t>May struggle in an attempt to avoid being handled during bathing, dressing, and other personal care routines</a:t>
            </a:r>
          </a:p>
          <a:p>
            <a:pPr lvl="1"/>
            <a:r>
              <a:rPr lang="en-US" sz="2000" dirty="0" smtClean="0"/>
              <a:t>May be particularly sensitive to light intermittent touch</a:t>
            </a:r>
          </a:p>
          <a:p>
            <a:pPr lvl="1"/>
            <a:r>
              <a:rPr lang="en-US" sz="2000" dirty="0" smtClean="0"/>
              <a:t>May want to remain in control of physical contact with others</a:t>
            </a:r>
          </a:p>
          <a:p>
            <a:pPr lvl="1">
              <a:buNone/>
            </a:pPr>
            <a:endParaRPr lang="en-US" sz="20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dirty="0"/>
              <a:t>Olfactory</a:t>
            </a:r>
            <a:r>
              <a:rPr lang="en-US" dirty="0" smtClean="0"/>
              <a:t>/Smell</a:t>
            </a:r>
            <a:endParaRPr lang="en-US" dirty="0"/>
          </a:p>
        </p:txBody>
      </p:sp>
      <p:sp>
        <p:nvSpPr>
          <p:cNvPr id="129027" name="Rectangle 3"/>
          <p:cNvSpPr>
            <a:spLocks noGrp="1" noChangeArrowheads="1"/>
          </p:cNvSpPr>
          <p:nvPr>
            <p:ph type="body" idx="1"/>
          </p:nvPr>
        </p:nvSpPr>
        <p:spPr/>
        <p:txBody>
          <a:bodyPr/>
          <a:lstStyle/>
          <a:p>
            <a:r>
              <a:rPr lang="en-US"/>
              <a:t>Olfactory- Sense of smell,  most primitive sense that contributes to alert or calming state</a:t>
            </a:r>
          </a:p>
          <a:p>
            <a:pPr lvl="1">
              <a:buFontTx/>
              <a:buNone/>
            </a:pPr>
            <a:endParaRPr lang="en-US"/>
          </a:p>
          <a:p>
            <a:pPr lvl="1"/>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a:t>Gustatory/Taste</a:t>
            </a:r>
          </a:p>
        </p:txBody>
      </p:sp>
      <p:sp>
        <p:nvSpPr>
          <p:cNvPr id="131075" name="Rectangle 3"/>
          <p:cNvSpPr>
            <a:spLocks noGrp="1" noChangeArrowheads="1"/>
          </p:cNvSpPr>
          <p:nvPr>
            <p:ph type="body" idx="1"/>
          </p:nvPr>
        </p:nvSpPr>
        <p:spPr/>
        <p:txBody>
          <a:bodyPr/>
          <a:lstStyle/>
          <a:p>
            <a:r>
              <a:rPr lang="en-US"/>
              <a:t>Gustatory/taste- Impacts alert state.</a:t>
            </a:r>
          </a:p>
          <a:p>
            <a:pPr lvl="1"/>
            <a:r>
              <a:rPr lang="en-US"/>
              <a:t>May  crave very spicy foods and reject sweet ones</a:t>
            </a:r>
          </a:p>
          <a:p>
            <a:pPr lvl="1"/>
            <a:r>
              <a:rPr lang="en-US"/>
              <a:t>May be a picky eater</a:t>
            </a:r>
          </a:p>
          <a:p>
            <a:pPr lvl="1"/>
            <a:r>
              <a:rPr lang="en-US"/>
              <a:t>May reject certain texture (crunchy, slimy, lumpy)</a:t>
            </a:r>
          </a:p>
          <a:p>
            <a:pPr lvl="1"/>
            <a:r>
              <a:rPr lang="en-US"/>
              <a:t>May spit out or frequently gag</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p:txBody>
          <a:bodyPr/>
          <a:lstStyle/>
          <a:p>
            <a:r>
              <a:rPr lang="en-US" dirty="0"/>
              <a:t>Interventions in the</a:t>
            </a:r>
            <a:r>
              <a:rPr lang="en-US" dirty="0" smtClean="0"/>
              <a:t> Classroom</a:t>
            </a:r>
            <a:endParaRPr lang="en-US" dirty="0"/>
          </a:p>
        </p:txBody>
      </p:sp>
      <p:sp>
        <p:nvSpPr>
          <p:cNvPr id="289795" name="Rectangle 3"/>
          <p:cNvSpPr>
            <a:spLocks noGrp="1" noChangeArrowheads="1"/>
          </p:cNvSpPr>
          <p:nvPr>
            <p:ph type="body" idx="1"/>
          </p:nvPr>
        </p:nvSpPr>
        <p:spPr/>
        <p:txBody>
          <a:bodyPr/>
          <a:lstStyle/>
          <a:p>
            <a:r>
              <a:rPr lang="en-US"/>
              <a:t>Examine the room for distractions</a:t>
            </a:r>
          </a:p>
          <a:p>
            <a:r>
              <a:rPr lang="en-US"/>
              <a:t>Discuss placement of seating</a:t>
            </a:r>
          </a:p>
          <a:p>
            <a:r>
              <a:rPr lang="en-US"/>
              <a:t>Discuss changes in routine</a:t>
            </a:r>
          </a:p>
          <a:p>
            <a:r>
              <a:rPr lang="en-US"/>
              <a:t>Construct quiet space</a:t>
            </a:r>
          </a:p>
          <a:p>
            <a:r>
              <a:rPr lang="en-US"/>
              <a:t>Adapt students tools</a:t>
            </a:r>
          </a:p>
          <a:p>
            <a:pPr lvl="1"/>
            <a:r>
              <a:rPr lang="en-US"/>
              <a:t>Pencils, paper, scissors</a:t>
            </a:r>
          </a:p>
          <a:p>
            <a:pPr lvl="1"/>
            <a:r>
              <a:rPr lang="en-US"/>
              <a:t>Dynamic seating</a:t>
            </a:r>
          </a:p>
          <a:p>
            <a:pPr lvl="1"/>
            <a:r>
              <a:rPr lang="en-US"/>
              <a:t>Visual schedules</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p:txBody>
          <a:bodyPr/>
          <a:lstStyle/>
          <a:p>
            <a:r>
              <a:rPr lang="en-US" dirty="0"/>
              <a:t>Interventions in the</a:t>
            </a:r>
            <a:r>
              <a:rPr lang="en-US" dirty="0" smtClean="0"/>
              <a:t> Classroom</a:t>
            </a:r>
            <a:endParaRPr lang="en-US" dirty="0"/>
          </a:p>
        </p:txBody>
      </p:sp>
      <p:sp>
        <p:nvSpPr>
          <p:cNvPr id="291843" name="Rectangle 3"/>
          <p:cNvSpPr>
            <a:spLocks noGrp="1" noChangeArrowheads="1"/>
          </p:cNvSpPr>
          <p:nvPr>
            <p:ph type="body" idx="1"/>
          </p:nvPr>
        </p:nvSpPr>
        <p:spPr/>
        <p:txBody>
          <a:bodyPr/>
          <a:lstStyle/>
          <a:p>
            <a:r>
              <a:rPr lang="en-US" dirty="0" smtClean="0"/>
              <a:t>Examine </a:t>
            </a:r>
            <a:r>
              <a:rPr lang="en-US" dirty="0"/>
              <a:t>other venues of school day</a:t>
            </a:r>
          </a:p>
          <a:p>
            <a:r>
              <a:rPr lang="en-US" dirty="0"/>
              <a:t>Sensory</a:t>
            </a:r>
            <a:r>
              <a:rPr lang="en-US" dirty="0" smtClean="0"/>
              <a:t> schedule</a:t>
            </a:r>
          </a:p>
          <a:p>
            <a:r>
              <a:rPr lang="en-US" dirty="0"/>
              <a:t>Observing the student in his educational environment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p:txBody>
          <a:bodyPr/>
          <a:lstStyle/>
          <a:p>
            <a:r>
              <a:rPr lang="en-US"/>
              <a:t>Sensory?</a:t>
            </a:r>
          </a:p>
        </p:txBody>
      </p:sp>
      <p:sp>
        <p:nvSpPr>
          <p:cNvPr id="306179" name="Rectangle 3"/>
          <p:cNvSpPr>
            <a:spLocks noGrp="1" noChangeArrowheads="1"/>
          </p:cNvSpPr>
          <p:nvPr>
            <p:ph type="body" idx="1"/>
          </p:nvPr>
        </p:nvSpPr>
        <p:spPr/>
        <p:txBody>
          <a:bodyPr/>
          <a:lstStyle/>
          <a:p>
            <a:r>
              <a:rPr lang="en-US" dirty="0"/>
              <a:t>Behaviors regardless of events or people</a:t>
            </a:r>
          </a:p>
          <a:p>
            <a:r>
              <a:rPr lang="en-US" dirty="0"/>
              <a:t>Receives or avoids sensory stimuli</a:t>
            </a:r>
          </a:p>
          <a:p>
            <a:r>
              <a:rPr lang="en-US" dirty="0"/>
              <a:t>Behavior to escape </a:t>
            </a:r>
          </a:p>
          <a:p>
            <a:r>
              <a:rPr lang="en-US" dirty="0"/>
              <a:t>Controlling or manipulating</a:t>
            </a:r>
          </a:p>
          <a:p>
            <a:r>
              <a:rPr lang="en-US" dirty="0" smtClean="0"/>
              <a:t>Behavior Intervention Plan (BIP) </a:t>
            </a:r>
            <a:r>
              <a:rPr lang="en-US" dirty="0"/>
              <a:t>does not work</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r>
              <a:rPr lang="en-US"/>
              <a:t>Learned Behaviors</a:t>
            </a:r>
          </a:p>
        </p:txBody>
      </p:sp>
      <p:sp>
        <p:nvSpPr>
          <p:cNvPr id="308227" name="Rectangle 3"/>
          <p:cNvSpPr>
            <a:spLocks noGrp="1" noChangeArrowheads="1"/>
          </p:cNvSpPr>
          <p:nvPr>
            <p:ph type="body" idx="1"/>
          </p:nvPr>
        </p:nvSpPr>
        <p:spPr/>
        <p:txBody>
          <a:bodyPr/>
          <a:lstStyle/>
          <a:p>
            <a:endParaRPr lang="en-US"/>
          </a:p>
          <a:p>
            <a:r>
              <a:rPr lang="en-US"/>
              <a:t>Specific circumstances/people</a:t>
            </a:r>
          </a:p>
          <a:p>
            <a:r>
              <a:rPr lang="en-US"/>
              <a:t>Primarily to avoid or escape</a:t>
            </a:r>
          </a:p>
          <a:p>
            <a:r>
              <a:rPr lang="en-US"/>
              <a:t>Has been used in the past</a:t>
            </a:r>
          </a:p>
          <a:p>
            <a:r>
              <a:rPr lang="en-US"/>
              <a:t>BIP successful</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457200" y="304800"/>
            <a:ext cx="8229600" cy="1139825"/>
          </a:xfrm>
        </p:spPr>
        <p:txBody>
          <a:bodyPr/>
          <a:lstStyle/>
          <a:p>
            <a:r>
              <a:rPr lang="en-US"/>
              <a:t>Teamwork</a:t>
            </a:r>
          </a:p>
        </p:txBody>
      </p:sp>
      <p:sp>
        <p:nvSpPr>
          <p:cNvPr id="314371" name="Rectangle 3"/>
          <p:cNvSpPr>
            <a:spLocks noGrp="1" noChangeArrowheads="1"/>
          </p:cNvSpPr>
          <p:nvPr>
            <p:ph type="body" idx="1"/>
          </p:nvPr>
        </p:nvSpPr>
        <p:spPr/>
        <p:txBody>
          <a:bodyPr/>
          <a:lstStyle/>
          <a:p>
            <a:pPr>
              <a:buFont typeface="Wingdings" pitchFamily="2" charset="2"/>
              <a:buNone/>
            </a:pPr>
            <a:endParaRPr lang="en-US" dirty="0"/>
          </a:p>
          <a:p>
            <a:pPr>
              <a:buFont typeface="Wingdings" pitchFamily="2" charset="2"/>
              <a:buNone/>
            </a:pPr>
            <a:endParaRPr lang="en-US" dirty="0"/>
          </a:p>
          <a:p>
            <a:pPr algn="ctr">
              <a:buFont typeface="Wingdings" pitchFamily="2" charset="2"/>
              <a:buNone/>
            </a:pPr>
            <a:r>
              <a:rPr lang="en-US" dirty="0"/>
              <a:t/>
            </a:r>
            <a:br>
              <a:rPr lang="en-US" dirty="0"/>
            </a:br>
            <a:r>
              <a:rPr lang="en-US" dirty="0"/>
              <a:t>Thank you </a:t>
            </a:r>
            <a:r>
              <a:rPr lang="en-US"/>
              <a:t>for</a:t>
            </a:r>
            <a:r>
              <a:rPr lang="en-US" smtClean="0"/>
              <a:t> previewing!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Sensory Systems</a:t>
            </a:r>
          </a:p>
        </p:txBody>
      </p:sp>
      <p:sp>
        <p:nvSpPr>
          <p:cNvPr id="7171" name="Rectangle 3"/>
          <p:cNvSpPr>
            <a:spLocks noGrp="1" noChangeArrowheads="1"/>
          </p:cNvSpPr>
          <p:nvPr>
            <p:ph type="body" idx="1"/>
          </p:nvPr>
        </p:nvSpPr>
        <p:spPr/>
        <p:txBody>
          <a:bodyPr/>
          <a:lstStyle/>
          <a:p>
            <a:pPr>
              <a:lnSpc>
                <a:spcPct val="80000"/>
              </a:lnSpc>
              <a:buNone/>
            </a:pPr>
            <a:endParaRPr lang="en-US" sz="2000" dirty="0" smtClean="0"/>
          </a:p>
          <a:p>
            <a:pPr>
              <a:lnSpc>
                <a:spcPct val="80000"/>
              </a:lnSpc>
            </a:pPr>
            <a:r>
              <a:rPr lang="en-US" sz="2000" dirty="0"/>
              <a:t>VISION – information gained through sight, such as shape, form, color, lines, contrast</a:t>
            </a:r>
          </a:p>
          <a:p>
            <a:pPr>
              <a:lnSpc>
                <a:spcPct val="80000"/>
              </a:lnSpc>
            </a:pPr>
            <a:r>
              <a:rPr lang="en-US" sz="2000" dirty="0"/>
              <a:t>AUDITORY – information gained through hearing, volume, rhythm, tone, and pitch.</a:t>
            </a:r>
          </a:p>
          <a:p>
            <a:pPr>
              <a:lnSpc>
                <a:spcPct val="80000"/>
              </a:lnSpc>
            </a:pPr>
            <a:r>
              <a:rPr lang="en-US" sz="2000" dirty="0"/>
              <a:t>GUSTATORY – Information from taste buds, bitter, spicy, salty, sour.</a:t>
            </a:r>
          </a:p>
          <a:p>
            <a:pPr>
              <a:lnSpc>
                <a:spcPct val="80000"/>
              </a:lnSpc>
            </a:pPr>
            <a:r>
              <a:rPr lang="en-US" sz="2000" dirty="0"/>
              <a:t>OLFACTORY – Information from smells, a strong and primitive sense.</a:t>
            </a:r>
          </a:p>
          <a:p>
            <a:pPr>
              <a:lnSpc>
                <a:spcPct val="80000"/>
              </a:lnSpc>
            </a:pPr>
            <a:r>
              <a:rPr lang="en-US" sz="2000" dirty="0"/>
              <a:t>TACTILE – Information from head-to-toe sensors in the skin, temperature, pressure, pain, vibration</a:t>
            </a:r>
          </a:p>
          <a:p>
            <a:pPr>
              <a:lnSpc>
                <a:spcPct val="80000"/>
              </a:lnSpc>
            </a:pPr>
            <a:r>
              <a:rPr lang="en-US" sz="2000" dirty="0"/>
              <a:t>VESTIBULAR – Information from the inner ear about position in space, balance, movement</a:t>
            </a:r>
          </a:p>
          <a:p>
            <a:pPr>
              <a:lnSpc>
                <a:spcPct val="80000"/>
              </a:lnSpc>
            </a:pPr>
            <a:r>
              <a:rPr lang="en-US" sz="2000" dirty="0"/>
              <a:t>PROPRIOCEPTION – information received from the muscles, joints and tendons, push, pull, stretch, flex, planning of movement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lstStyle/>
          <a:p>
            <a:endParaRPr lang="en-US" dirty="0"/>
          </a:p>
          <a:p>
            <a:r>
              <a:rPr lang="en-US" dirty="0"/>
              <a:t>A theory proposed by occupational therapist </a:t>
            </a:r>
            <a:r>
              <a:rPr lang="en-US" dirty="0" smtClean="0"/>
              <a:t>Jean Ayres</a:t>
            </a:r>
          </a:p>
          <a:p>
            <a:r>
              <a:rPr lang="en-US" dirty="0" smtClean="0"/>
              <a:t>Is the process of receiving information from the senses and interprets and integrates for use.</a:t>
            </a:r>
          </a:p>
          <a:p>
            <a:r>
              <a:rPr lang="en-US" dirty="0" smtClean="0"/>
              <a:t>Helps us respond appropriately to situations we confront</a:t>
            </a:r>
            <a:endParaRPr lang="en-US" dirty="0"/>
          </a:p>
        </p:txBody>
      </p:sp>
      <p:sp>
        <p:nvSpPr>
          <p:cNvPr id="13316" name="Rectangle 4"/>
          <p:cNvSpPr>
            <a:spLocks noGrp="1" noChangeArrowheads="1"/>
          </p:cNvSpPr>
          <p:nvPr>
            <p:ph type="title"/>
          </p:nvPr>
        </p:nvSpPr>
        <p:spPr/>
        <p:txBody>
          <a:bodyPr/>
          <a:lstStyle/>
          <a:p>
            <a:r>
              <a:rPr lang="en-US"/>
              <a:t>Sensory Integration</a:t>
            </a:r>
          </a:p>
        </p:txBody>
      </p:sp>
    </p:spTree>
  </p:cSld>
  <p:clrMapOvr>
    <a:masterClrMapping/>
  </p:clrMapOvr>
  <p:transition xmlns:p14="http://schemas.microsoft.com/office/powerpoint/2010/main">
    <p:push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3315">
                                            <p:txEl>
                                              <p:pRg st="1" end="1"/>
                                            </p:txEl>
                                          </p:spTgt>
                                        </p:tgtEl>
                                        <p:attrNameLst>
                                          <p:attrName>style.visibility</p:attrName>
                                        </p:attrNameLst>
                                      </p:cBhvr>
                                      <p:to>
                                        <p:strVal val="visible"/>
                                      </p:to>
                                    </p:set>
                                    <p:animEffect transition="in" filter="fade">
                                      <p:cBhvr>
                                        <p:cTn id="7" dur="1000"/>
                                        <p:tgtEl>
                                          <p:spTgt spid="13315">
                                            <p:txEl>
                                              <p:pRg st="1" end="1"/>
                                            </p:txEl>
                                          </p:spTgt>
                                        </p:tgtEl>
                                      </p:cBhvr>
                                    </p:animEffect>
                                    <p:anim calcmode="lin" valueType="num">
                                      <p:cBhvr>
                                        <p:cTn id="8" dur="1000" fill="hold"/>
                                        <p:tgtEl>
                                          <p:spTgt spid="13315">
                                            <p:txEl>
                                              <p:pRg st="1" end="1"/>
                                            </p:txEl>
                                          </p:spTgt>
                                        </p:tgtEl>
                                        <p:attrNameLst>
                                          <p:attrName>ppt_x</p:attrName>
                                        </p:attrNameLst>
                                      </p:cBhvr>
                                      <p:tavLst>
                                        <p:tav tm="0">
                                          <p:val>
                                            <p:strVal val="#ppt_x-.1"/>
                                          </p:val>
                                        </p:tav>
                                        <p:tav tm="100000">
                                          <p:val>
                                            <p:strVal val="#ppt_x"/>
                                          </p:val>
                                        </p:tav>
                                      </p:tavLst>
                                    </p:anim>
                                    <p:anim calcmode="lin" valueType="num">
                                      <p:cBhvr>
                                        <p:cTn id="9" dur="10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3315">
                                            <p:txEl>
                                              <p:pRg st="2" end="2"/>
                                            </p:txEl>
                                          </p:spTgt>
                                        </p:tgtEl>
                                        <p:attrNameLst>
                                          <p:attrName>style.visibility</p:attrName>
                                        </p:attrNameLst>
                                      </p:cBhvr>
                                      <p:to>
                                        <p:strVal val="visible"/>
                                      </p:to>
                                    </p:set>
                                    <p:animEffect transition="in" filter="fade">
                                      <p:cBhvr>
                                        <p:cTn id="14" dur="1000"/>
                                        <p:tgtEl>
                                          <p:spTgt spid="13315">
                                            <p:txEl>
                                              <p:pRg st="2" end="2"/>
                                            </p:txEl>
                                          </p:spTgt>
                                        </p:tgtEl>
                                      </p:cBhvr>
                                    </p:animEffect>
                                    <p:anim calcmode="lin" valueType="num">
                                      <p:cBhvr>
                                        <p:cTn id="15" dur="1000" fill="hold"/>
                                        <p:tgtEl>
                                          <p:spTgt spid="13315">
                                            <p:txEl>
                                              <p:pRg st="2" end="2"/>
                                            </p:txEl>
                                          </p:spTgt>
                                        </p:tgtEl>
                                        <p:attrNameLst>
                                          <p:attrName>ppt_x</p:attrName>
                                        </p:attrNameLst>
                                      </p:cBhvr>
                                      <p:tavLst>
                                        <p:tav tm="0">
                                          <p:val>
                                            <p:strVal val="#ppt_x-.1"/>
                                          </p:val>
                                        </p:tav>
                                        <p:tav tm="100000">
                                          <p:val>
                                            <p:strVal val="#ppt_x"/>
                                          </p:val>
                                        </p:tav>
                                      </p:tavLst>
                                    </p:anim>
                                    <p:anim calcmode="lin" valueType="num">
                                      <p:cBhvr>
                                        <p:cTn id="16" dur="10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13315">
                                            <p:txEl>
                                              <p:pRg st="3" end="3"/>
                                            </p:txEl>
                                          </p:spTgt>
                                        </p:tgtEl>
                                        <p:attrNameLst>
                                          <p:attrName>style.visibility</p:attrName>
                                        </p:attrNameLst>
                                      </p:cBhvr>
                                      <p:to>
                                        <p:strVal val="visible"/>
                                      </p:to>
                                    </p:set>
                                    <p:animEffect transition="in" filter="fade">
                                      <p:cBhvr>
                                        <p:cTn id="21" dur="1000"/>
                                        <p:tgtEl>
                                          <p:spTgt spid="13315">
                                            <p:txEl>
                                              <p:pRg st="3" end="3"/>
                                            </p:txEl>
                                          </p:spTgt>
                                        </p:tgtEl>
                                      </p:cBhvr>
                                    </p:animEffect>
                                    <p:anim calcmode="lin" valueType="num">
                                      <p:cBhvr>
                                        <p:cTn id="22" dur="1000" fill="hold"/>
                                        <p:tgtEl>
                                          <p:spTgt spid="13315">
                                            <p:txEl>
                                              <p:pRg st="3" end="3"/>
                                            </p:txEl>
                                          </p:spTgt>
                                        </p:tgtEl>
                                        <p:attrNameLst>
                                          <p:attrName>ppt_x</p:attrName>
                                        </p:attrNameLst>
                                      </p:cBhvr>
                                      <p:tavLst>
                                        <p:tav tm="0">
                                          <p:val>
                                            <p:strVal val="#ppt_x-.1"/>
                                          </p:val>
                                        </p:tav>
                                        <p:tav tm="100000">
                                          <p:val>
                                            <p:strVal val="#ppt_x"/>
                                          </p:val>
                                        </p:tav>
                                      </p:tavLst>
                                    </p:anim>
                                    <p:anim calcmode="lin" valueType="num">
                                      <p:cBhvr>
                                        <p:cTn id="23" dur="10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p:txBody>
          <a:bodyPr/>
          <a:lstStyle/>
          <a:p>
            <a:r>
              <a:rPr lang="en-US"/>
              <a:t>Sensory Integration </a:t>
            </a:r>
          </a:p>
        </p:txBody>
      </p:sp>
      <p:sp>
        <p:nvSpPr>
          <p:cNvPr id="263171" name="Rectangle 3"/>
          <p:cNvSpPr>
            <a:spLocks noGrp="1" noChangeArrowheads="1"/>
          </p:cNvSpPr>
          <p:nvPr>
            <p:ph type="body" idx="1"/>
          </p:nvPr>
        </p:nvSpPr>
        <p:spPr/>
        <p:txBody>
          <a:bodyPr/>
          <a:lstStyle/>
          <a:p>
            <a:pPr>
              <a:buNone/>
            </a:pPr>
            <a:r>
              <a:rPr lang="en-US" dirty="0" smtClean="0"/>
              <a:t>Can guide therapeutic interventions by:</a:t>
            </a:r>
          </a:p>
          <a:p>
            <a:r>
              <a:rPr lang="en-US" dirty="0" smtClean="0"/>
              <a:t>Regulating arousal levels</a:t>
            </a:r>
          </a:p>
          <a:p>
            <a:r>
              <a:rPr lang="en-US" dirty="0" smtClean="0"/>
              <a:t>Eliminating distractions</a:t>
            </a:r>
          </a:p>
          <a:p>
            <a:r>
              <a:rPr lang="en-US" dirty="0" smtClean="0"/>
              <a:t>Easing anxiety</a:t>
            </a:r>
          </a:p>
          <a:p>
            <a:r>
              <a:rPr lang="en-US" dirty="0" smtClean="0"/>
              <a:t>Encouraging communication</a:t>
            </a:r>
          </a:p>
          <a:p>
            <a:r>
              <a:rPr lang="en-US" dirty="0" smtClean="0"/>
              <a:t>Regulating the comfort level of the student.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a:t>Sensory Integration</a:t>
            </a:r>
          </a:p>
        </p:txBody>
      </p:sp>
      <p:sp>
        <p:nvSpPr>
          <p:cNvPr id="98307" name="Rectangle 3"/>
          <p:cNvSpPr>
            <a:spLocks noGrp="1" noChangeArrowheads="1"/>
          </p:cNvSpPr>
          <p:nvPr>
            <p:ph type="body" idx="1"/>
          </p:nvPr>
        </p:nvSpPr>
        <p:spPr/>
        <p:txBody>
          <a:bodyPr/>
          <a:lstStyle/>
          <a:p>
            <a:pPr>
              <a:lnSpc>
                <a:spcPct val="90000"/>
              </a:lnSpc>
            </a:pPr>
            <a:endParaRPr lang="en-US" sz="2800" dirty="0"/>
          </a:p>
          <a:p>
            <a:pPr>
              <a:lnSpc>
                <a:spcPct val="90000"/>
              </a:lnSpc>
            </a:pPr>
            <a:endParaRPr lang="en-US" sz="2800" dirty="0"/>
          </a:p>
          <a:p>
            <a:pPr>
              <a:lnSpc>
                <a:spcPct val="90000"/>
              </a:lnSpc>
              <a:buNone/>
            </a:pPr>
            <a:r>
              <a:rPr lang="en-US" sz="2800" dirty="0"/>
              <a:t>  “Sensory integration does not provide all the answers and does not offer a cure.  It can help to explain some behaviors and offers strategies for interventions. </a:t>
            </a:r>
          </a:p>
          <a:p>
            <a:pPr>
              <a:lnSpc>
                <a:spcPct val="90000"/>
              </a:lnSpc>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2625</TotalTime>
  <Words>3021</Words>
  <Application>Microsoft Macintosh PowerPoint</Application>
  <PresentationFormat>On-screen Show (4:3)</PresentationFormat>
  <Paragraphs>358</Paragraphs>
  <Slides>57</Slides>
  <Notes>53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Cliff</vt:lpstr>
      <vt:lpstr>Presentation</vt:lpstr>
      <vt:lpstr>Sensory Integration in the Educational Environment</vt:lpstr>
      <vt:lpstr>The Senses</vt:lpstr>
      <vt:lpstr>The Senses</vt:lpstr>
      <vt:lpstr>The Senses</vt:lpstr>
      <vt:lpstr> The Senses</vt:lpstr>
      <vt:lpstr>Sensory Systems</vt:lpstr>
      <vt:lpstr>Sensory Integration</vt:lpstr>
      <vt:lpstr>Sensory Integration </vt:lpstr>
      <vt:lpstr>Sensory Integration</vt:lpstr>
      <vt:lpstr>Sensory Integration</vt:lpstr>
      <vt:lpstr>Process of Sensory Integration</vt:lpstr>
      <vt:lpstr>Process of Sensory Integration</vt:lpstr>
      <vt:lpstr>Example:</vt:lpstr>
      <vt:lpstr>Example</vt:lpstr>
      <vt:lpstr>Example:</vt:lpstr>
      <vt:lpstr>Example</vt:lpstr>
      <vt:lpstr>   </vt:lpstr>
      <vt:lpstr>Over- and Under-Reactive Sensory Impaired Student</vt:lpstr>
      <vt:lpstr>Over- and Under-Reactive Sensory Impaired Student</vt:lpstr>
      <vt:lpstr>The Sensory Schedule</vt:lpstr>
      <vt:lpstr>The Sensory Schedule</vt:lpstr>
      <vt:lpstr>Sensory Schedule</vt:lpstr>
      <vt:lpstr>Sensory Schedule Continued</vt:lpstr>
      <vt:lpstr>Sensory Schedule</vt:lpstr>
      <vt:lpstr>Sensory Schedule </vt:lpstr>
      <vt:lpstr>Organizing Techniques</vt:lpstr>
      <vt:lpstr>Calming Techniques</vt:lpstr>
      <vt:lpstr>Examples of Calming Techniques</vt:lpstr>
      <vt:lpstr>Alerting Techniques</vt:lpstr>
      <vt:lpstr>Examples of Alerting Techniques</vt:lpstr>
      <vt:lpstr>Tactile Dysfunction</vt:lpstr>
      <vt:lpstr>Tactile Dysfunction</vt:lpstr>
      <vt:lpstr>Tactile Dysfunction</vt:lpstr>
      <vt:lpstr>Tactile Dysfunction</vt:lpstr>
      <vt:lpstr>The Wilbarger Protocol for Sensory Defensiveness</vt:lpstr>
      <vt:lpstr>Wilbarger Protocol</vt:lpstr>
      <vt:lpstr>The Wilbarger Protocol, continued</vt:lpstr>
      <vt:lpstr>Wilbarger Theory</vt:lpstr>
      <vt:lpstr>Wilbarger Protocol</vt:lpstr>
      <vt:lpstr>The Wilbarger Protocol continued</vt:lpstr>
      <vt:lpstr>Wilbarger Protocol</vt:lpstr>
      <vt:lpstr>Vestibular System </vt:lpstr>
      <vt:lpstr>Vestibular</vt:lpstr>
      <vt:lpstr>Dyspraxia</vt:lpstr>
      <vt:lpstr>Example: </vt:lpstr>
      <vt:lpstr>Vestibular Dysfunctions</vt:lpstr>
      <vt:lpstr>Vestibular Dysfunction</vt:lpstr>
      <vt:lpstr>Proprioceptive System</vt:lpstr>
      <vt:lpstr>Proprioceptive System</vt:lpstr>
      <vt:lpstr>Proprioceptive System</vt:lpstr>
      <vt:lpstr>Olfactory/Smell</vt:lpstr>
      <vt:lpstr>Gustatory/Taste</vt:lpstr>
      <vt:lpstr>Interventions in the Classroom</vt:lpstr>
      <vt:lpstr>Interventions in the Classroom</vt:lpstr>
      <vt:lpstr>Sensory?</vt:lpstr>
      <vt:lpstr>Learned Behaviors</vt:lpstr>
      <vt:lpstr>Teamwork</vt:lpstr>
    </vt:vector>
  </TitlesOfParts>
  <Company>Hernando County School Board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Autism and Sensory Integration</dc:title>
  <dc:creator>Hernando County School Board</dc:creator>
  <cp:lastModifiedBy>Kristin Hope</cp:lastModifiedBy>
  <cp:revision>41</cp:revision>
  <dcterms:created xsi:type="dcterms:W3CDTF">2011-12-07T18:57:10Z</dcterms:created>
  <dcterms:modified xsi:type="dcterms:W3CDTF">2011-12-08T16:45:13Z</dcterms:modified>
</cp:coreProperties>
</file>